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376" r:id="rId1"/>
  </p:sldMasterIdLst>
  <p:notesMasterIdLst>
    <p:notesMasterId r:id="rId54"/>
  </p:notesMasterIdLst>
  <p:handoutMasterIdLst>
    <p:handoutMasterId r:id="rId55"/>
  </p:handoutMasterIdLst>
  <p:sldIdLst>
    <p:sldId id="1241" r:id="rId2"/>
    <p:sldId id="279" r:id="rId3"/>
    <p:sldId id="314" r:id="rId4"/>
    <p:sldId id="308" r:id="rId5"/>
    <p:sldId id="311" r:id="rId6"/>
    <p:sldId id="315" r:id="rId7"/>
    <p:sldId id="316" r:id="rId8"/>
    <p:sldId id="317" r:id="rId9"/>
    <p:sldId id="318" r:id="rId10"/>
    <p:sldId id="319" r:id="rId11"/>
    <p:sldId id="320" r:id="rId12"/>
    <p:sldId id="321" r:id="rId13"/>
    <p:sldId id="322" r:id="rId14"/>
    <p:sldId id="323" r:id="rId15"/>
    <p:sldId id="324" r:id="rId16"/>
    <p:sldId id="312" r:id="rId17"/>
    <p:sldId id="325" r:id="rId18"/>
    <p:sldId id="1262" r:id="rId19"/>
    <p:sldId id="1215" r:id="rId20"/>
    <p:sldId id="1200" r:id="rId21"/>
    <p:sldId id="1239" r:id="rId22"/>
    <p:sldId id="1201" r:id="rId23"/>
    <p:sldId id="1196" r:id="rId24"/>
    <p:sldId id="1236" r:id="rId25"/>
    <p:sldId id="1172" r:id="rId26"/>
    <p:sldId id="1163" r:id="rId27"/>
    <p:sldId id="1170" r:id="rId28"/>
    <p:sldId id="1185" r:id="rId29"/>
    <p:sldId id="1189" r:id="rId30"/>
    <p:sldId id="1188" r:id="rId31"/>
    <p:sldId id="1187" r:id="rId32"/>
    <p:sldId id="1186" r:id="rId33"/>
    <p:sldId id="1237" r:id="rId34"/>
    <p:sldId id="1190" r:id="rId35"/>
    <p:sldId id="1255" r:id="rId36"/>
    <p:sldId id="284" r:id="rId37"/>
    <p:sldId id="280" r:id="rId38"/>
    <p:sldId id="1256" r:id="rId39"/>
    <p:sldId id="281" r:id="rId40"/>
    <p:sldId id="1257" r:id="rId41"/>
    <p:sldId id="282" r:id="rId42"/>
    <p:sldId id="283" r:id="rId43"/>
    <p:sldId id="1263" r:id="rId44"/>
    <p:sldId id="1264" r:id="rId45"/>
    <p:sldId id="288" r:id="rId46"/>
    <p:sldId id="289" r:id="rId47"/>
    <p:sldId id="1265" r:id="rId48"/>
    <p:sldId id="1258" r:id="rId49"/>
    <p:sldId id="1259" r:id="rId50"/>
    <p:sldId id="1260" r:id="rId51"/>
    <p:sldId id="1254" r:id="rId52"/>
    <p:sldId id="278" r:id="rId53"/>
  </p:sldIdLst>
  <p:sldSz cx="9144000" cy="6858000" type="screen4x3"/>
  <p:notesSz cx="6797675" cy="9929813"/>
  <p:custDataLst>
    <p:tags r:id="rId56"/>
  </p:custDataLst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sz="2800" kern="1200">
        <a:solidFill>
          <a:srgbClr val="FFFF00"/>
        </a:solidFill>
        <a:latin typeface="Garamond" panose="02020404030301010803" pitchFamily="18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800" kern="1200">
        <a:solidFill>
          <a:srgbClr val="FFFF00"/>
        </a:solidFill>
        <a:latin typeface="Garamond" panose="02020404030301010803" pitchFamily="18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800" kern="1200">
        <a:solidFill>
          <a:srgbClr val="FFFF00"/>
        </a:solidFill>
        <a:latin typeface="Garamond" panose="02020404030301010803" pitchFamily="18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800" kern="1200">
        <a:solidFill>
          <a:srgbClr val="FFFF00"/>
        </a:solidFill>
        <a:latin typeface="Garamond" panose="02020404030301010803" pitchFamily="18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800" kern="1200">
        <a:solidFill>
          <a:srgbClr val="FFFF00"/>
        </a:solidFill>
        <a:latin typeface="Garamond" panose="02020404030301010803" pitchFamily="18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2800" kern="1200">
        <a:solidFill>
          <a:srgbClr val="FFFF00"/>
        </a:solidFill>
        <a:latin typeface="Garamond" panose="02020404030301010803" pitchFamily="18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sz="2800" kern="1200">
        <a:solidFill>
          <a:srgbClr val="FFFF00"/>
        </a:solidFill>
        <a:latin typeface="Garamond" panose="02020404030301010803" pitchFamily="18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sz="2800" kern="1200">
        <a:solidFill>
          <a:srgbClr val="FFFF00"/>
        </a:solidFill>
        <a:latin typeface="Garamond" panose="02020404030301010803" pitchFamily="18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sz="2800" kern="1200">
        <a:solidFill>
          <a:srgbClr val="FFFF00"/>
        </a:solidFill>
        <a:latin typeface="Garamond" panose="02020404030301010803" pitchFamily="18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112" userDrawn="1">
          <p15:clr>
            <a:srgbClr val="A4A3A4"/>
          </p15:clr>
        </p15:guide>
        <p15:guide id="2" pos="5640" userDrawn="1">
          <p15:clr>
            <a:srgbClr val="A4A3A4"/>
          </p15:clr>
        </p15:guide>
        <p15:guide id="3" orient="horz" pos="512" userDrawn="1">
          <p15:clr>
            <a:srgbClr val="A4A3A4"/>
          </p15:clr>
        </p15:guide>
        <p15:guide id="4" orient="horz" pos="600" userDrawn="1">
          <p15:clr>
            <a:srgbClr val="A4A3A4"/>
          </p15:clr>
        </p15:guide>
        <p15:guide id="5" orient="horz" pos="4056" userDrawn="1">
          <p15:clr>
            <a:srgbClr val="A4A3A4"/>
          </p15:clr>
        </p15:guide>
        <p15:guide id="6" orient="horz" pos="396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00FF"/>
    <a:srgbClr val="00FF00"/>
    <a:srgbClr val="55861D"/>
    <a:srgbClr val="598925"/>
    <a:srgbClr val="458925"/>
    <a:srgbClr val="457705"/>
    <a:srgbClr val="057745"/>
    <a:srgbClr val="EBEBFF"/>
    <a:srgbClr val="EBFFFA"/>
    <a:srgbClr val="FFFF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A488322-F2BA-4B5B-9748-0D474271808F}" styleName="中度样式 3 - 强调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9CF1AB2-1976-4502-BF36-3FF5EA218861}" styleName="中度样式 4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5DA37D80-6434-44D0-A028-1B22A696006F}" styleName="浅色样式 3 - 强调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1E171933-4619-4E11-9A3F-F7608DF75F80}" styleName="中度样式 1 - 强调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ED083AE6-46FA-4A59-8FB0-9F97EB10719F}" styleName="浅色样式 3 - 强调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D7AC3CCA-C797-4891-BE02-D94E43425B78}" styleName="中度样式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616DA210-FB5B-4158-B5E0-FEB733F419BA}" styleName="浅色样式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209" autoAdjust="0"/>
    <p:restoredTop sz="84670" autoAdjust="0"/>
  </p:normalViewPr>
  <p:slideViewPr>
    <p:cSldViewPr>
      <p:cViewPr>
        <p:scale>
          <a:sx n="66" d="100"/>
          <a:sy n="66" d="100"/>
        </p:scale>
        <p:origin x="480" y="302"/>
      </p:cViewPr>
      <p:guideLst>
        <p:guide pos="112"/>
        <p:guide pos="5640"/>
        <p:guide orient="horz" pos="512"/>
        <p:guide orient="horz" pos="600"/>
        <p:guide orient="horz" pos="4056"/>
        <p:guide orient="horz" pos="39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844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gs" Target="tags/tag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" y="5"/>
            <a:ext cx="2945450" cy="496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2228" y="5"/>
            <a:ext cx="2945448" cy="496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277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2" y="9433486"/>
            <a:ext cx="2945450" cy="4963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277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2228" y="9433486"/>
            <a:ext cx="2945448" cy="4963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A6464EB5-FCC0-410E-A77A-22E4C8194E0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55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" y="5"/>
            <a:ext cx="2945450" cy="496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7955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0653" y="5"/>
            <a:ext cx="2945450" cy="496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1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7575" y="744538"/>
            <a:ext cx="4965700" cy="37242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955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0085" y="4715940"/>
            <a:ext cx="5437511" cy="44685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27955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2" y="9431874"/>
            <a:ext cx="2945450" cy="496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7955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0653" y="9431874"/>
            <a:ext cx="2945450" cy="496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E17F9885-8AD0-493C-ABA4-D0D9CA67225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黑体" pitchFamily="2" charset="-122"/>
        <a:cs typeface="黑体" panose="02010609060101010101" pitchFamily="49" charset="-122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黑体" pitchFamily="2" charset="-122"/>
        <a:cs typeface="黑体" panose="02010609060101010101" pitchFamily="49" charset="-122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黑体" pitchFamily="2" charset="-122"/>
        <a:cs typeface="黑体" panose="02010609060101010101" pitchFamily="49" charset="-122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黑体" pitchFamily="2" charset="-122"/>
        <a:cs typeface="黑体" panose="02010609060101010101" pitchFamily="49" charset="-122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黑体" pitchFamily="2" charset="-122"/>
        <a:cs typeface="黑体" panose="02010609060101010101" pitchFamily="49" charset="-122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17F9885-8AD0-493C-ABA4-D0D9CA67225A}" type="slidenum">
              <a:rPr lang="en-US" altLang="zh-CN" smtClean="0"/>
              <a:pPr>
                <a:defRPr/>
              </a:pPr>
              <a:t>19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402054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5700" cy="37242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17F9885-8AD0-493C-ABA4-D0D9CA67225A}" type="slidenum">
              <a:rPr lang="en-US" altLang="zh-CN" smtClean="0"/>
              <a:pPr>
                <a:defRPr/>
              </a:pPr>
              <a:t>28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183161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5700" cy="37242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17F9885-8AD0-493C-ABA4-D0D9CA67225A}" type="slidenum">
              <a:rPr lang="en-US" altLang="zh-CN" smtClean="0"/>
              <a:pPr>
                <a:defRPr/>
              </a:pPr>
              <a:t>29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950896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5700" cy="37242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17F9885-8AD0-493C-ABA4-D0D9CA67225A}" type="slidenum">
              <a:rPr lang="en-US" altLang="zh-CN" smtClean="0"/>
              <a:pPr>
                <a:defRPr/>
              </a:pPr>
              <a:t>30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791296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5700" cy="37242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17F9885-8AD0-493C-ABA4-D0D9CA67225A}" type="slidenum">
              <a:rPr lang="en-US" altLang="zh-CN" smtClean="0"/>
              <a:pPr>
                <a:defRPr/>
              </a:pPr>
              <a:t>31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441699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5700" cy="37242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17F9885-8AD0-493C-ABA4-D0D9CA67225A}" type="slidenum">
              <a:rPr lang="en-US" altLang="zh-CN" smtClean="0"/>
              <a:pPr>
                <a:defRPr/>
              </a:pPr>
              <a:t>32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952218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17F9885-8AD0-493C-ABA4-D0D9CA67225A}" type="slidenum">
              <a:rPr lang="en-US" altLang="zh-CN" smtClean="0"/>
              <a:pPr>
                <a:defRPr/>
              </a:pPr>
              <a:t>33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639477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7575" y="744538"/>
            <a:ext cx="4965700" cy="3724275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789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</p:txBody>
      </p:sp>
      <p:sp>
        <p:nvSpPr>
          <p:cNvPr id="3789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47E44BA1-5E20-4DAE-B956-1A0AF8B04EE3}" type="slidenum">
              <a:rPr lang="zh-CN" altLang="en-US">
                <a:latin typeface="Arial" panose="020B0604020202020204" pitchFamily="34" charset="0"/>
              </a:rPr>
              <a:pPr eaLnBrk="1" hangingPunct="1">
                <a:spcBef>
                  <a:spcPct val="0"/>
                </a:spcBef>
              </a:pPr>
              <a:t>34</a:t>
            </a:fld>
            <a:endParaRPr lang="zh-CN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02319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17F9885-8AD0-493C-ABA4-D0D9CA67225A}" type="slidenum">
              <a:rPr lang="en-US" altLang="zh-CN" smtClean="0"/>
              <a:pPr>
                <a:defRPr/>
              </a:pPr>
              <a:t>35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02344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幻灯片图像占位符 1">
            <a:extLst>
              <a:ext uri="{FF2B5EF4-FFF2-40B4-BE49-F238E27FC236}">
                <a16:creationId xmlns:a16="http://schemas.microsoft.com/office/drawing/2014/main" id="{90A31C39-2CC1-4FCC-839F-8ACAF79CD4F4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6083" name="备注占位符 2">
            <a:extLst>
              <a:ext uri="{FF2B5EF4-FFF2-40B4-BE49-F238E27FC236}">
                <a16:creationId xmlns:a16="http://schemas.microsoft.com/office/drawing/2014/main" id="{D2CD1246-E9DF-4A74-B340-C504ABBD059B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6084" name="灯片编号占位符 3">
            <a:extLst>
              <a:ext uri="{FF2B5EF4-FFF2-40B4-BE49-F238E27FC236}">
                <a16:creationId xmlns:a16="http://schemas.microsoft.com/office/drawing/2014/main" id="{1496F128-60C6-4344-B757-1C4842BB155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61ED9DD-7427-4E25-B56E-4097410F5FCE}" type="slidenum">
              <a:rPr lang="zh-CN" altLang="en-US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52</a:t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17F9885-8AD0-493C-ABA4-D0D9CA67225A}" type="slidenum">
              <a:rPr lang="en-US" altLang="zh-CN" smtClean="0"/>
              <a:pPr>
                <a:defRPr/>
              </a:pPr>
              <a:t>20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807896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17F9885-8AD0-493C-ABA4-D0D9CA67225A}" type="slidenum">
              <a:rPr lang="en-US" altLang="zh-CN" smtClean="0"/>
              <a:pPr>
                <a:defRPr/>
              </a:pPr>
              <a:t>21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713002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17F9885-8AD0-493C-ABA4-D0D9CA67225A}" type="slidenum">
              <a:rPr lang="en-US" altLang="zh-CN" smtClean="0"/>
              <a:pPr>
                <a:defRPr/>
              </a:pPr>
              <a:t>22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161658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17F9885-8AD0-493C-ABA4-D0D9CA67225A}" type="slidenum">
              <a:rPr lang="en-US" altLang="zh-CN" smtClean="0"/>
              <a:pPr>
                <a:defRPr/>
              </a:pPr>
              <a:t>23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867224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17F9885-8AD0-493C-ABA4-D0D9CA67225A}" type="slidenum">
              <a:rPr lang="en-US" altLang="zh-CN" smtClean="0"/>
              <a:pPr>
                <a:defRPr/>
              </a:pPr>
              <a:t>24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178681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7575" y="744538"/>
            <a:ext cx="4965700" cy="3724275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789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zh-CN" dirty="0"/>
          </a:p>
        </p:txBody>
      </p:sp>
      <p:sp>
        <p:nvSpPr>
          <p:cNvPr id="3789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47E44BA1-5E20-4DAE-B956-1A0AF8B04EE3}" type="slidenum">
              <a:rPr lang="zh-CN" altLang="en-US">
                <a:latin typeface="Arial" panose="020B0604020202020204" pitchFamily="34" charset="0"/>
              </a:rPr>
              <a:pPr eaLnBrk="1" hangingPunct="1">
                <a:spcBef>
                  <a:spcPct val="0"/>
                </a:spcBef>
              </a:pPr>
              <a:t>25</a:t>
            </a:fld>
            <a:endParaRPr lang="zh-CN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50968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5700" cy="37242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17F9885-8AD0-493C-ABA4-D0D9CA67225A}" type="slidenum">
              <a:rPr lang="en-US" altLang="zh-CN" smtClean="0"/>
              <a:pPr>
                <a:defRPr/>
              </a:pPr>
              <a:t>26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076476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5700" cy="37242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17F9885-8AD0-493C-ABA4-D0D9CA67225A}" type="slidenum">
              <a:rPr lang="en-US" altLang="zh-CN" smtClean="0"/>
              <a:pPr>
                <a:defRPr/>
              </a:pPr>
              <a:t>27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024448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4" descr="bar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197771"/>
            <a:ext cx="9144000" cy="12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221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948408"/>
            <a:ext cx="7772400" cy="1143000"/>
          </a:xfrm>
        </p:spPr>
        <p:txBody>
          <a:bodyPr/>
          <a:lstStyle>
            <a:lvl1pPr>
              <a:defRPr sz="440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22221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548608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 sz="4000" b="0"/>
            </a:lvl1pPr>
          </a:lstStyle>
          <a:p>
            <a:r>
              <a:rPr lang="zh-CN" altLang="en-US" dirty="0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17482011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B0560C90-5430-4B3D-A268-8D896A223BA5}"/>
              </a:ext>
            </a:extLst>
          </p:cNvPr>
          <p:cNvSpPr>
            <a:spLocks/>
          </p:cNvSpPr>
          <p:nvPr userDrawn="1"/>
        </p:nvSpPr>
        <p:spPr bwMode="auto">
          <a:xfrm>
            <a:off x="-6709" y="6438899"/>
            <a:ext cx="9150709" cy="419100"/>
          </a:xfrm>
          <a:prstGeom prst="rect">
            <a:avLst/>
          </a:prstGeom>
          <a:solidFill>
            <a:schemeClr val="accent6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6" name="TextBox 3">
            <a:extLst>
              <a:ext uri="{FF2B5EF4-FFF2-40B4-BE49-F238E27FC236}">
                <a16:creationId xmlns:a16="http://schemas.microsoft.com/office/drawing/2014/main" id="{C65C3174-AA85-4DAC-BFEE-959C470ADEB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7858125" y="6519864"/>
            <a:ext cx="114300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rgbClr val="FFFF00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defRPr sz="2800">
                <a:solidFill>
                  <a:srgbClr val="FFFF00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defRPr sz="2800">
                <a:solidFill>
                  <a:srgbClr val="FFFF00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defRPr sz="2800">
                <a:solidFill>
                  <a:srgbClr val="FFFF00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defRPr sz="2800">
                <a:solidFill>
                  <a:srgbClr val="FFFF00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FF00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FF00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FF00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FF00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defRPr/>
            </a:pPr>
            <a:fld id="{C5E4CE50-40E5-4EF9-B5B8-04C497FD67B9}" type="slidenum">
              <a:rPr lang="zh-CN" altLang="en-US" sz="160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pPr algn="r" eaLnBrk="1" hangingPunct="1">
                <a:defRPr/>
              </a:pPr>
              <a:t>‹#›</a:t>
            </a:fld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AD8035B8-F57A-42F8-A7E3-48076D681120}"/>
              </a:ext>
            </a:extLst>
          </p:cNvPr>
          <p:cNvSpPr txBox="1">
            <a:spLocks/>
          </p:cNvSpPr>
          <p:nvPr userDrawn="1"/>
        </p:nvSpPr>
        <p:spPr bwMode="auto">
          <a:xfrm>
            <a:off x="177800" y="6438899"/>
            <a:ext cx="8775700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2"/>
                </a:solidFill>
                <a:latin typeface="仿宋" panose="02010609060101010101" pitchFamily="49" charset="-122"/>
                <a:ea typeface="仿宋" panose="02010609060101010101" pitchFamily="49" charset="-122"/>
                <a:cs typeface="仿宋" panose="02010609060101010101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2"/>
                </a:solidFill>
                <a:latin typeface="仿宋" panose="02010609060101010101" pitchFamily="49" charset="-122"/>
                <a:ea typeface="仿宋" panose="02010609060101010101" pitchFamily="49" charset="-122"/>
                <a:cs typeface="仿宋" panose="02010609060101010101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2"/>
                </a:solidFill>
                <a:latin typeface="仿宋" panose="02010609060101010101" pitchFamily="49" charset="-122"/>
                <a:ea typeface="仿宋" panose="02010609060101010101" pitchFamily="49" charset="-122"/>
                <a:cs typeface="仿宋" panose="02010609060101010101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2"/>
                </a:solidFill>
                <a:latin typeface="仿宋" panose="02010609060101010101" pitchFamily="49" charset="-122"/>
                <a:ea typeface="仿宋" panose="02010609060101010101" pitchFamily="49" charset="-122"/>
                <a:cs typeface="仿宋" panose="02010609060101010101" pitchFamily="49" charset="-122"/>
              </a:defRPr>
            </a:lvl5pPr>
            <a:lvl6pPr marL="457189" algn="l" rtl="0" eaLnBrk="1" fontAlgn="base" hangingPunct="1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6pPr>
            <a:lvl7pPr marL="914377" algn="l" rtl="0" eaLnBrk="1" fontAlgn="base" hangingPunct="1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7pPr>
            <a:lvl8pPr marL="1371566" algn="l" rtl="0" eaLnBrk="1" fontAlgn="base" hangingPunct="1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8pPr>
            <a:lvl9pPr marL="1828754" algn="l" rtl="0" eaLnBrk="1" fontAlgn="base" hangingPunct="1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r>
              <a:rPr lang="zh-CN" altLang="en-US" sz="1800" kern="0" dirty="0">
                <a:solidFill>
                  <a:schemeClr val="bg1"/>
                </a:solidFill>
              </a:rPr>
              <a:t>程序设计基础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F68125C-1C36-44CA-8678-6142D97E4784}"/>
              </a:ext>
            </a:extLst>
          </p:cNvPr>
          <p:cNvSpPr/>
          <p:nvPr userDrawn="1"/>
        </p:nvSpPr>
        <p:spPr bwMode="auto">
          <a:xfrm>
            <a:off x="-6709" y="0"/>
            <a:ext cx="9150709" cy="812800"/>
          </a:xfrm>
          <a:prstGeom prst="rect">
            <a:avLst/>
          </a:prstGeom>
          <a:solidFill>
            <a:schemeClr val="accent6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6055B3EC-A512-4978-9D6F-E696C33853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800" y="952500"/>
            <a:ext cx="8775700" cy="5346700"/>
          </a:xfrm>
        </p:spPr>
        <p:txBody>
          <a:bodyPr/>
          <a:lstStyle>
            <a:lvl1pPr>
              <a:buClr>
                <a:srgbClr val="000066"/>
              </a:buClr>
              <a:buSzPct val="80000"/>
              <a:buFont typeface="Wingdings" pitchFamily="2" charset="2"/>
              <a:buChar char="n"/>
              <a:defRPr sz="3200" b="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>
              <a:buClr>
                <a:srgbClr val="000066"/>
              </a:buClr>
              <a:buSzPct val="80000"/>
              <a:defRPr sz="2800" b="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>
              <a:buClr>
                <a:srgbClr val="000066"/>
              </a:buClr>
              <a:buSzPct val="80000"/>
              <a:defRPr sz="2400" b="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>
              <a:buClr>
                <a:srgbClr val="000066"/>
              </a:buClr>
              <a:buSzPct val="80000"/>
              <a:defRPr sz="2400" b="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>
              <a:buClr>
                <a:srgbClr val="000066"/>
              </a:buClr>
              <a:buSzPct val="80000"/>
              <a:defRPr sz="2400" b="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7800" y="0"/>
            <a:ext cx="8775700" cy="812800"/>
          </a:xfrm>
        </p:spPr>
        <p:txBody>
          <a:bodyPr/>
          <a:lstStyle>
            <a:lvl1pPr>
              <a:defRPr sz="4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9400814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B0560C90-5430-4B3D-A268-8D896A223BA5}"/>
              </a:ext>
            </a:extLst>
          </p:cNvPr>
          <p:cNvSpPr>
            <a:spLocks/>
          </p:cNvSpPr>
          <p:nvPr userDrawn="1"/>
        </p:nvSpPr>
        <p:spPr bwMode="auto">
          <a:xfrm>
            <a:off x="-6709" y="6438899"/>
            <a:ext cx="9150709" cy="419100"/>
          </a:xfrm>
          <a:prstGeom prst="rect">
            <a:avLst/>
          </a:prstGeom>
          <a:solidFill>
            <a:schemeClr val="accent6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6" name="TextBox 3">
            <a:extLst>
              <a:ext uri="{FF2B5EF4-FFF2-40B4-BE49-F238E27FC236}">
                <a16:creationId xmlns:a16="http://schemas.microsoft.com/office/drawing/2014/main" id="{C65C3174-AA85-4DAC-BFEE-959C470ADEB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7858125" y="6519864"/>
            <a:ext cx="114300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rgbClr val="FFFF00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defRPr sz="2800">
                <a:solidFill>
                  <a:srgbClr val="FFFF00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defRPr sz="2800">
                <a:solidFill>
                  <a:srgbClr val="FFFF00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defRPr sz="2800">
                <a:solidFill>
                  <a:srgbClr val="FFFF00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defRPr sz="2800">
                <a:solidFill>
                  <a:srgbClr val="FFFF00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FF00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FF00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FF00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FF00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defRPr/>
            </a:pPr>
            <a:fld id="{C5E4CE50-40E5-4EF9-B5B8-04C497FD67B9}" type="slidenum">
              <a:rPr lang="zh-CN" altLang="en-US" sz="160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pPr algn="r" eaLnBrk="1" hangingPunct="1">
                <a:defRPr/>
              </a:pPr>
              <a:t>‹#›</a:t>
            </a:fld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AD8035B8-F57A-42F8-A7E3-48076D681120}"/>
              </a:ext>
            </a:extLst>
          </p:cNvPr>
          <p:cNvSpPr txBox="1">
            <a:spLocks/>
          </p:cNvSpPr>
          <p:nvPr userDrawn="1"/>
        </p:nvSpPr>
        <p:spPr bwMode="auto">
          <a:xfrm>
            <a:off x="177800" y="6438899"/>
            <a:ext cx="8775700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2"/>
                </a:solidFill>
                <a:latin typeface="仿宋" panose="02010609060101010101" pitchFamily="49" charset="-122"/>
                <a:ea typeface="仿宋" panose="02010609060101010101" pitchFamily="49" charset="-122"/>
                <a:cs typeface="仿宋" panose="02010609060101010101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2"/>
                </a:solidFill>
                <a:latin typeface="仿宋" panose="02010609060101010101" pitchFamily="49" charset="-122"/>
                <a:ea typeface="仿宋" panose="02010609060101010101" pitchFamily="49" charset="-122"/>
                <a:cs typeface="仿宋" panose="02010609060101010101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2"/>
                </a:solidFill>
                <a:latin typeface="仿宋" panose="02010609060101010101" pitchFamily="49" charset="-122"/>
                <a:ea typeface="仿宋" panose="02010609060101010101" pitchFamily="49" charset="-122"/>
                <a:cs typeface="仿宋" panose="02010609060101010101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2"/>
                </a:solidFill>
                <a:latin typeface="仿宋" panose="02010609060101010101" pitchFamily="49" charset="-122"/>
                <a:ea typeface="仿宋" panose="02010609060101010101" pitchFamily="49" charset="-122"/>
                <a:cs typeface="仿宋" panose="02010609060101010101" pitchFamily="49" charset="-122"/>
              </a:defRPr>
            </a:lvl5pPr>
            <a:lvl6pPr marL="457189" algn="l" rtl="0" eaLnBrk="1" fontAlgn="base" hangingPunct="1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6pPr>
            <a:lvl7pPr marL="914377" algn="l" rtl="0" eaLnBrk="1" fontAlgn="base" hangingPunct="1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7pPr>
            <a:lvl8pPr marL="1371566" algn="l" rtl="0" eaLnBrk="1" fontAlgn="base" hangingPunct="1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8pPr>
            <a:lvl9pPr marL="1828754" algn="l" rtl="0" eaLnBrk="1" fontAlgn="base" hangingPunct="1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r>
              <a:rPr lang="zh-CN" altLang="en-US" sz="1800" kern="0" dirty="0">
                <a:solidFill>
                  <a:schemeClr val="bg1"/>
                </a:solidFill>
              </a:rPr>
              <a:t>程序设计基础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F68125C-1C36-44CA-8678-6142D97E4784}"/>
              </a:ext>
            </a:extLst>
          </p:cNvPr>
          <p:cNvSpPr/>
          <p:nvPr userDrawn="1"/>
        </p:nvSpPr>
        <p:spPr bwMode="auto">
          <a:xfrm>
            <a:off x="-6709" y="0"/>
            <a:ext cx="9150709" cy="812800"/>
          </a:xfrm>
          <a:prstGeom prst="rect">
            <a:avLst/>
          </a:prstGeom>
          <a:solidFill>
            <a:schemeClr val="accent6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6055B3EC-A512-4978-9D6F-E696C33853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800" y="952500"/>
            <a:ext cx="8775700" cy="5346700"/>
          </a:xfrm>
        </p:spPr>
        <p:txBody>
          <a:bodyPr/>
          <a:lstStyle>
            <a:lvl1pPr marL="0" indent="0">
              <a:buClr>
                <a:srgbClr val="000066"/>
              </a:buClr>
              <a:buSzPct val="80000"/>
              <a:buFont typeface="Wingdings" pitchFamily="2" charset="2"/>
              <a:buNone/>
              <a:defRPr sz="2000" b="0">
                <a:latin typeface="Consolas" panose="020B0609020204030204" pitchFamily="49" charset="0"/>
                <a:ea typeface="+mn-ea"/>
                <a:cs typeface="Arial" panose="020B0604020202020204" pitchFamily="34" charset="0"/>
              </a:defRPr>
            </a:lvl1pPr>
            <a:lvl2pPr>
              <a:buClr>
                <a:srgbClr val="000066"/>
              </a:buClr>
              <a:buSzPct val="80000"/>
              <a:defRPr sz="2800" b="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>
              <a:buClr>
                <a:srgbClr val="000066"/>
              </a:buClr>
              <a:buSzPct val="80000"/>
              <a:defRPr sz="2400" b="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>
              <a:buClr>
                <a:srgbClr val="000066"/>
              </a:buClr>
              <a:buSzPct val="80000"/>
              <a:defRPr sz="2400" b="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>
              <a:buClr>
                <a:srgbClr val="000066"/>
              </a:buClr>
              <a:buSzPct val="80000"/>
              <a:defRPr sz="2400" b="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7800" y="0"/>
            <a:ext cx="8775700" cy="812800"/>
          </a:xfrm>
        </p:spPr>
        <p:txBody>
          <a:bodyPr/>
          <a:lstStyle>
            <a:lvl1pPr>
              <a:defRPr sz="4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2338525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2"/>
          </p:nvPr>
        </p:nvSpPr>
        <p:spPr>
          <a:xfrm>
            <a:off x="285750" y="1214438"/>
            <a:ext cx="8572500" cy="5214937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2000" b="0">
                <a:latin typeface="Consolas" pitchFamily="49" charset="0"/>
                <a:cs typeface="Consolas" pitchFamily="49" charset="0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87EAF098-D7FE-4860-AF7B-11C5552A5BD3}"/>
              </a:ext>
            </a:extLst>
          </p:cNvPr>
          <p:cNvSpPr>
            <a:spLocks noGrp="1" noChangeArrowheads="1"/>
          </p:cNvSpPr>
          <p:nvPr>
            <p:ph type="ftr" sz="quarter" idx="13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程序设计基础</a:t>
            </a:r>
          </a:p>
        </p:txBody>
      </p:sp>
      <p:sp>
        <p:nvSpPr>
          <p:cNvPr id="5" name="灯片编号占位符 17">
            <a:extLst>
              <a:ext uri="{FF2B5EF4-FFF2-40B4-BE49-F238E27FC236}">
                <a16:creationId xmlns:a16="http://schemas.microsoft.com/office/drawing/2014/main" id="{71BC5085-B924-44E0-9466-B252A3A40A4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/>
            </a:lvl1pPr>
          </a:lstStyle>
          <a:p>
            <a:fld id="{EA0A6B77-BC6E-4C93-85E2-2BFBE0B66218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01531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304800"/>
            <a:ext cx="6629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单击此处插入标题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828800"/>
            <a:ext cx="7772400" cy="426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535" r:id="rId1"/>
    <p:sldLayoutId id="2147485536" r:id="rId2"/>
    <p:sldLayoutId id="2147485538" r:id="rId3"/>
    <p:sldLayoutId id="2147485539" r:id="rId4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4000" b="1">
          <a:solidFill>
            <a:schemeClr val="tx2"/>
          </a:solidFill>
          <a:latin typeface="微软雅黑" panose="020B0503020204020204" pitchFamily="34" charset="-122"/>
          <a:ea typeface="微软雅黑" panose="020B0503020204020204" pitchFamily="34" charset="-122"/>
          <a:cs typeface="微软雅黑" panose="020B0503020204020204" pitchFamily="34" charset="-122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4000" b="1">
          <a:solidFill>
            <a:schemeClr val="tx2"/>
          </a:solidFill>
          <a:latin typeface="仿宋" panose="02010609060101010101" pitchFamily="49" charset="-122"/>
          <a:ea typeface="仿宋" panose="02010609060101010101" pitchFamily="49" charset="-122"/>
          <a:cs typeface="仿宋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4000" b="1">
          <a:solidFill>
            <a:schemeClr val="tx2"/>
          </a:solidFill>
          <a:latin typeface="仿宋" panose="02010609060101010101" pitchFamily="49" charset="-122"/>
          <a:ea typeface="仿宋" panose="02010609060101010101" pitchFamily="49" charset="-122"/>
          <a:cs typeface="仿宋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4000" b="1">
          <a:solidFill>
            <a:schemeClr val="tx2"/>
          </a:solidFill>
          <a:latin typeface="仿宋" panose="02010609060101010101" pitchFamily="49" charset="-122"/>
          <a:ea typeface="仿宋" panose="02010609060101010101" pitchFamily="49" charset="-122"/>
          <a:cs typeface="仿宋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4000" b="1">
          <a:solidFill>
            <a:schemeClr val="tx2"/>
          </a:solidFill>
          <a:latin typeface="仿宋" panose="02010609060101010101" pitchFamily="49" charset="-122"/>
          <a:ea typeface="仿宋" panose="02010609060101010101" pitchFamily="49" charset="-122"/>
          <a:cs typeface="仿宋" panose="02010609060101010101" pitchFamily="49" charset="-122"/>
        </a:defRPr>
      </a:lvl5pPr>
      <a:lvl6pPr marL="457189" algn="l" rtl="0" eaLnBrk="1" fontAlgn="base" hangingPunct="1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Times New Roman" pitchFamily="18" charset="0"/>
          <a:ea typeface="宋体" pitchFamily="2" charset="-122"/>
        </a:defRPr>
      </a:lvl6pPr>
      <a:lvl7pPr marL="914377" algn="l" rtl="0" eaLnBrk="1" fontAlgn="base" hangingPunct="1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Times New Roman" pitchFamily="18" charset="0"/>
          <a:ea typeface="宋体" pitchFamily="2" charset="-122"/>
        </a:defRPr>
      </a:lvl7pPr>
      <a:lvl8pPr marL="1371566" algn="l" rtl="0" eaLnBrk="1" fontAlgn="base" hangingPunct="1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Times New Roman" pitchFamily="18" charset="0"/>
          <a:ea typeface="宋体" pitchFamily="2" charset="-122"/>
        </a:defRPr>
      </a:lvl8pPr>
      <a:lvl9pPr marL="1828754" algn="l" rtl="0" eaLnBrk="1" fontAlgn="base" hangingPunct="1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Times New Roman" pitchFamily="18" charset="0"/>
          <a:ea typeface="宋体" pitchFamily="2" charset="-122"/>
        </a:defRPr>
      </a:lvl9pPr>
    </p:titleStyle>
    <p:bodyStyle>
      <a:lvl1pPr marL="342891" indent="-342891" algn="l" rtl="0" eaLnBrk="0" fontAlgn="base" hangingPunct="0">
        <a:lnSpc>
          <a:spcPct val="110000"/>
        </a:lnSpc>
        <a:spcBef>
          <a:spcPct val="20000"/>
        </a:spcBef>
        <a:spcAft>
          <a:spcPct val="0"/>
        </a:spcAft>
        <a:buClr>
          <a:srgbClr val="0000FF"/>
        </a:buClr>
        <a:buSzPct val="80000"/>
        <a:buBlip>
          <a:blip r:embed="rId6"/>
        </a:buBlip>
        <a:defRPr kumimoji="1" sz="3200" b="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微软雅黑" panose="020B0503020204020204" pitchFamily="34" charset="-122"/>
        </a:defRPr>
      </a:lvl1pPr>
      <a:lvl2pPr marL="742932" indent="-285744" algn="l" rtl="0" eaLnBrk="0" fontAlgn="base" hangingPunct="0">
        <a:lnSpc>
          <a:spcPct val="110000"/>
        </a:lnSpc>
        <a:spcBef>
          <a:spcPct val="20000"/>
        </a:spcBef>
        <a:spcAft>
          <a:spcPct val="0"/>
        </a:spcAft>
        <a:buClr>
          <a:srgbClr val="0000FF"/>
        </a:buClr>
        <a:buSzPct val="80000"/>
        <a:buBlip>
          <a:blip r:embed="rId7"/>
        </a:buBlip>
        <a:defRPr kumimoji="1" sz="2800" b="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微软雅黑" panose="020B0503020204020204" pitchFamily="34" charset="-122"/>
        </a:defRPr>
      </a:lvl2pPr>
      <a:lvl3pPr marL="1142971" indent="-228594" algn="l" rtl="0" eaLnBrk="0" fontAlgn="base" hangingPunct="0">
        <a:lnSpc>
          <a:spcPct val="110000"/>
        </a:lnSpc>
        <a:spcBef>
          <a:spcPct val="20000"/>
        </a:spcBef>
        <a:spcAft>
          <a:spcPct val="0"/>
        </a:spcAft>
        <a:buClr>
          <a:srgbClr val="0000FF"/>
        </a:buClr>
        <a:buSzPct val="80000"/>
        <a:buBlip>
          <a:blip r:embed="rId6"/>
        </a:buBlip>
        <a:defRPr kumimoji="1" sz="2400" b="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微软雅黑" panose="020B0503020204020204" pitchFamily="34" charset="-122"/>
        </a:defRPr>
      </a:lvl3pPr>
      <a:lvl4pPr marL="1600160" indent="-228594" algn="l" rtl="0" eaLnBrk="0" fontAlgn="base" hangingPunct="0">
        <a:lnSpc>
          <a:spcPct val="110000"/>
        </a:lnSpc>
        <a:spcBef>
          <a:spcPct val="20000"/>
        </a:spcBef>
        <a:spcAft>
          <a:spcPct val="0"/>
        </a:spcAft>
        <a:buClr>
          <a:srgbClr val="0000FF"/>
        </a:buClr>
        <a:buSzPct val="80000"/>
        <a:buBlip>
          <a:blip r:embed="rId7"/>
        </a:buBlip>
        <a:defRPr kumimoji="1" sz="2400" b="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微软雅黑" panose="020B0503020204020204" pitchFamily="34" charset="-122"/>
        </a:defRPr>
      </a:lvl4pPr>
      <a:lvl5pPr marL="2057349" indent="-228594" algn="l" rtl="0" eaLnBrk="0" fontAlgn="base" hangingPunct="0">
        <a:lnSpc>
          <a:spcPct val="110000"/>
        </a:lnSpc>
        <a:spcBef>
          <a:spcPct val="20000"/>
        </a:spcBef>
        <a:spcAft>
          <a:spcPct val="0"/>
        </a:spcAft>
        <a:buClr>
          <a:srgbClr val="0000FF"/>
        </a:buClr>
        <a:buSzPct val="80000"/>
        <a:buBlip>
          <a:blip r:embed="rId6"/>
        </a:buBlip>
        <a:defRPr kumimoji="1" sz="2400" b="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微软雅黑" panose="020B0503020204020204" pitchFamily="34" charset="-122"/>
        </a:defRPr>
      </a:lvl5pPr>
      <a:lvl6pPr marL="2514537" indent="-228594" algn="l" rtl="0" eaLnBrk="1" fontAlgn="base" hangingPunct="1">
        <a:spcBef>
          <a:spcPct val="20000"/>
        </a:spcBef>
        <a:spcAft>
          <a:spcPct val="0"/>
        </a:spcAft>
        <a:buChar char="»"/>
        <a:defRPr kumimoji="1" sz="1600">
          <a:solidFill>
            <a:schemeClr val="tx1"/>
          </a:solidFill>
          <a:latin typeface="+mn-lt"/>
          <a:ea typeface="+mn-ea"/>
        </a:defRPr>
      </a:lvl6pPr>
      <a:lvl7pPr marL="2971726" indent="-228594" algn="l" rtl="0" eaLnBrk="1" fontAlgn="base" hangingPunct="1">
        <a:spcBef>
          <a:spcPct val="20000"/>
        </a:spcBef>
        <a:spcAft>
          <a:spcPct val="0"/>
        </a:spcAft>
        <a:buChar char="»"/>
        <a:defRPr kumimoji="1" sz="1600">
          <a:solidFill>
            <a:schemeClr val="tx1"/>
          </a:solidFill>
          <a:latin typeface="+mn-lt"/>
          <a:ea typeface="+mn-ea"/>
        </a:defRPr>
      </a:lvl7pPr>
      <a:lvl8pPr marL="3428914" indent="-228594" algn="l" rtl="0" eaLnBrk="1" fontAlgn="base" hangingPunct="1">
        <a:spcBef>
          <a:spcPct val="20000"/>
        </a:spcBef>
        <a:spcAft>
          <a:spcPct val="0"/>
        </a:spcAft>
        <a:buChar char="»"/>
        <a:defRPr kumimoji="1" sz="1600">
          <a:solidFill>
            <a:schemeClr val="tx1"/>
          </a:solidFill>
          <a:latin typeface="+mn-lt"/>
          <a:ea typeface="+mn-ea"/>
        </a:defRPr>
      </a:lvl8pPr>
      <a:lvl9pPr marL="3886103" indent="-228594" algn="l" rtl="0" eaLnBrk="1" fontAlgn="base" hangingPunct="1">
        <a:spcBef>
          <a:spcPct val="20000"/>
        </a:spcBef>
        <a:spcAft>
          <a:spcPct val="0"/>
        </a:spcAft>
        <a:buChar char="»"/>
        <a:defRPr kumimoji="1"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12" userDrawn="1">
          <p15:clr>
            <a:srgbClr val="F26B43"/>
          </p15:clr>
        </p15:guide>
        <p15:guide id="2" pos="5640" userDrawn="1">
          <p15:clr>
            <a:srgbClr val="F26B43"/>
          </p15:clr>
        </p15:guide>
        <p15:guide id="3" orient="horz" pos="512" userDrawn="1">
          <p15:clr>
            <a:srgbClr val="F26B43"/>
          </p15:clr>
        </p15:guide>
        <p15:guide id="4" orient="horz" pos="600" userDrawn="1">
          <p15:clr>
            <a:srgbClr val="F26B43"/>
          </p15:clr>
        </p15:guide>
        <p15:guide id="5" orient="horz" pos="4056" userDrawn="1">
          <p15:clr>
            <a:srgbClr val="F26B43"/>
          </p15:clr>
        </p15:guide>
        <p15:guide id="6" orient="horz" pos="396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gif"/><Relationship Id="rId4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jpeg"/><Relationship Id="rId4" Type="http://schemas.openxmlformats.org/officeDocument/2006/relationships/image" Target="../media/image1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623E51-9D78-4A6C-B209-5E2E79447B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7800" y="952500"/>
            <a:ext cx="8775700" cy="2138908"/>
          </a:xfrm>
        </p:spPr>
        <p:txBody>
          <a:bodyPr/>
          <a:lstStyle/>
          <a:p>
            <a:pPr algn="ctr"/>
            <a:r>
              <a:rPr lang="zh-CN" altLang="en-US" sz="4000" dirty="0"/>
              <a:t>第</a:t>
            </a:r>
            <a:r>
              <a:rPr lang="en-US" altLang="zh-CN" sz="4000" dirty="0"/>
              <a:t>9</a:t>
            </a:r>
            <a:r>
              <a:rPr lang="zh-CN" altLang="en-US" sz="4000" dirty="0"/>
              <a:t>节、数据的组织与处理</a:t>
            </a:r>
            <a:r>
              <a:rPr lang="en-US" altLang="zh-CN" sz="4000" dirty="0"/>
              <a:t>——</a:t>
            </a:r>
            <a:r>
              <a:rPr lang="zh-CN" altLang="en-US" sz="4000" dirty="0"/>
              <a:t>文件</a:t>
            </a:r>
            <a:br>
              <a:rPr lang="en-US" altLang="zh-CN" sz="4400" dirty="0"/>
            </a:br>
            <a:r>
              <a:rPr lang="zh-CN" altLang="en-US" sz="2800" dirty="0"/>
              <a:t>教材第</a:t>
            </a:r>
            <a:r>
              <a:rPr lang="en-US" altLang="zh-CN" sz="2800" dirty="0"/>
              <a:t>8</a:t>
            </a:r>
            <a:r>
              <a:rPr lang="zh-CN" altLang="en-US" sz="2800" dirty="0"/>
              <a:t>章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46981BF-0EA6-4150-A868-CBAF29E174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1600" y="4546600"/>
            <a:ext cx="6400800" cy="1752600"/>
          </a:xfrm>
        </p:spPr>
        <p:txBody>
          <a:bodyPr anchor="ctr"/>
          <a:lstStyle/>
          <a:p>
            <a:r>
              <a:rPr lang="zh-CN" altLang="en-US" sz="2800" dirty="0"/>
              <a:t>计算机系 王瑀屏</a:t>
            </a:r>
            <a:endParaRPr lang="en-US" altLang="zh-CN" sz="2800" dirty="0"/>
          </a:p>
          <a:p>
            <a:r>
              <a:rPr lang="en-US" altLang="zh-CN" sz="2800" dirty="0"/>
              <a:t>wyp@tsinghua.edu.cn</a:t>
            </a:r>
            <a:endParaRPr lang="zh-CN" altLang="en-US" sz="28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7DD2DE2-54EE-4059-B0EE-08A0BC544AF6}"/>
              </a:ext>
            </a:extLst>
          </p:cNvPr>
          <p:cNvSpPr txBox="1"/>
          <p:nvPr/>
        </p:nvSpPr>
        <p:spPr>
          <a:xfrm>
            <a:off x="177800" y="228025"/>
            <a:ext cx="87757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b="1" kern="0" dirty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程序设计基础</a:t>
            </a:r>
          </a:p>
        </p:txBody>
      </p:sp>
    </p:spTree>
    <p:extLst>
      <p:ext uri="{BB962C8B-B14F-4D97-AF65-F5344CB8AC3E}">
        <p14:creationId xmlns:p14="http://schemas.microsoft.com/office/powerpoint/2010/main" val="438523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文本占位符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ct val="0"/>
              </a:spcBef>
            </a:pPr>
            <a:r>
              <a:rPr lang="en-US" altLang="zh-CN" sz="2000" dirty="0"/>
              <a:t>int main() {</a:t>
            </a:r>
          </a:p>
          <a:p>
            <a:pPr>
              <a:spcBef>
                <a:spcPct val="0"/>
              </a:spcBef>
            </a:pPr>
            <a:r>
              <a:rPr lang="en-US" altLang="zh-CN" sz="2000" dirty="0">
                <a:solidFill>
                  <a:srgbClr val="FF0000"/>
                </a:solidFill>
              </a:rPr>
              <a:t>    </a:t>
            </a:r>
            <a:r>
              <a:rPr lang="en-US" altLang="zh-CN" sz="2000" dirty="0" err="1">
                <a:solidFill>
                  <a:srgbClr val="FF0000"/>
                </a:solidFill>
              </a:rPr>
              <a:t>ofstream</a:t>
            </a:r>
            <a:r>
              <a:rPr lang="en-US" altLang="zh-CN" sz="2000" dirty="0">
                <a:solidFill>
                  <a:srgbClr val="FF0000"/>
                </a:solidFill>
              </a:rPr>
              <a:t> </a:t>
            </a:r>
            <a:r>
              <a:rPr lang="en-US" altLang="zh-CN" sz="2000" dirty="0" err="1">
                <a:solidFill>
                  <a:srgbClr val="FF0000"/>
                </a:solidFill>
              </a:rPr>
              <a:t>fout</a:t>
            </a:r>
            <a:r>
              <a:rPr lang="en-US" altLang="zh-CN" sz="2000" dirty="0">
                <a:solidFill>
                  <a:srgbClr val="FF0000"/>
                </a:solidFill>
              </a:rPr>
              <a:t>("prime.txt");</a:t>
            </a:r>
          </a:p>
          <a:p>
            <a:pPr>
              <a:spcBef>
                <a:spcPct val="0"/>
              </a:spcBef>
            </a:pPr>
            <a:r>
              <a:rPr lang="en-US" altLang="zh-CN" sz="2000" dirty="0"/>
              <a:t>    const int n = 1000000;</a:t>
            </a:r>
          </a:p>
          <a:p>
            <a:pPr>
              <a:spcBef>
                <a:spcPct val="0"/>
              </a:spcBef>
            </a:pPr>
            <a:r>
              <a:rPr lang="en-US" altLang="zh-CN" sz="2000" dirty="0"/>
              <a:t>    bool </a:t>
            </a:r>
            <a:r>
              <a:rPr lang="en-US" altLang="zh-CN" sz="2000" dirty="0" err="1"/>
              <a:t>isPrime</a:t>
            </a:r>
            <a:r>
              <a:rPr lang="en-US" altLang="zh-CN" sz="2000" dirty="0"/>
              <a:t>[n + 1];</a:t>
            </a:r>
          </a:p>
          <a:p>
            <a:pPr>
              <a:spcBef>
                <a:spcPct val="0"/>
              </a:spcBef>
            </a:pPr>
            <a:r>
              <a:rPr lang="en-US" altLang="zh-CN" sz="2000" dirty="0"/>
              <a:t>    for (int </a:t>
            </a:r>
            <a:r>
              <a:rPr lang="en-US" altLang="zh-CN" sz="2000" dirty="0" err="1"/>
              <a:t>i</a:t>
            </a:r>
            <a:r>
              <a:rPr lang="en-US" altLang="zh-CN" sz="2000" dirty="0"/>
              <a:t> = 2; </a:t>
            </a:r>
            <a:r>
              <a:rPr lang="en-US" altLang="zh-CN" sz="2000" dirty="0" err="1"/>
              <a:t>i</a:t>
            </a:r>
            <a:r>
              <a:rPr lang="en-US" altLang="zh-CN" sz="2000" dirty="0"/>
              <a:t> &lt;= n; </a:t>
            </a:r>
            <a:r>
              <a:rPr lang="en-US" altLang="zh-CN" sz="2000" dirty="0" err="1"/>
              <a:t>i</a:t>
            </a:r>
            <a:r>
              <a:rPr lang="en-US" altLang="zh-CN" sz="2000" dirty="0"/>
              <a:t>++)</a:t>
            </a:r>
          </a:p>
          <a:p>
            <a:pPr>
              <a:spcBef>
                <a:spcPct val="0"/>
              </a:spcBef>
            </a:pPr>
            <a:r>
              <a:rPr lang="en-US" altLang="zh-CN" sz="2000" dirty="0"/>
              <a:t>        </a:t>
            </a:r>
            <a:r>
              <a:rPr lang="en-US" altLang="zh-CN" sz="2000" dirty="0" err="1"/>
              <a:t>isPrime</a:t>
            </a:r>
            <a:r>
              <a:rPr lang="en-US" altLang="zh-CN" sz="2000" dirty="0"/>
              <a:t>[</a:t>
            </a:r>
            <a:r>
              <a:rPr lang="en-US" altLang="zh-CN" sz="2000" dirty="0" err="1"/>
              <a:t>i</a:t>
            </a:r>
            <a:r>
              <a:rPr lang="en-US" altLang="zh-CN" sz="2000" dirty="0"/>
              <a:t>] = true;</a:t>
            </a:r>
          </a:p>
          <a:p>
            <a:pPr>
              <a:spcBef>
                <a:spcPct val="0"/>
              </a:spcBef>
            </a:pPr>
            <a:r>
              <a:rPr lang="en-US" altLang="zh-CN" sz="2000" dirty="0"/>
              <a:t>    for (int </a:t>
            </a:r>
            <a:r>
              <a:rPr lang="en-US" altLang="zh-CN" sz="2000" dirty="0" err="1"/>
              <a:t>i</a:t>
            </a:r>
            <a:r>
              <a:rPr lang="en-US" altLang="zh-CN" sz="2000" dirty="0"/>
              <a:t> = 2; </a:t>
            </a:r>
            <a:r>
              <a:rPr lang="en-US" altLang="zh-CN" sz="2000" dirty="0" err="1"/>
              <a:t>i</a:t>
            </a:r>
            <a:r>
              <a:rPr lang="en-US" altLang="zh-CN" sz="2000" dirty="0"/>
              <a:t> * </a:t>
            </a:r>
            <a:r>
              <a:rPr lang="en-US" altLang="zh-CN" sz="2000" dirty="0" err="1"/>
              <a:t>i</a:t>
            </a:r>
            <a:r>
              <a:rPr lang="en-US" altLang="zh-CN" sz="2000" dirty="0"/>
              <a:t> &lt;= n; </a:t>
            </a:r>
            <a:r>
              <a:rPr lang="en-US" altLang="zh-CN" sz="2000" dirty="0" err="1"/>
              <a:t>i</a:t>
            </a:r>
            <a:r>
              <a:rPr lang="en-US" altLang="zh-CN" sz="2000" dirty="0"/>
              <a:t>++)</a:t>
            </a:r>
          </a:p>
          <a:p>
            <a:pPr>
              <a:spcBef>
                <a:spcPct val="0"/>
              </a:spcBef>
            </a:pPr>
            <a:r>
              <a:rPr lang="en-US" altLang="zh-CN" sz="2000" dirty="0"/>
              <a:t>        if (</a:t>
            </a:r>
            <a:r>
              <a:rPr lang="en-US" altLang="zh-CN" sz="2000" dirty="0" err="1"/>
              <a:t>isPrime</a:t>
            </a:r>
            <a:r>
              <a:rPr lang="en-US" altLang="zh-CN" sz="2000" dirty="0"/>
              <a:t>[</a:t>
            </a:r>
            <a:r>
              <a:rPr lang="en-US" altLang="zh-CN" sz="2000" dirty="0" err="1"/>
              <a:t>i</a:t>
            </a:r>
            <a:r>
              <a:rPr lang="en-US" altLang="zh-CN" sz="2000" dirty="0"/>
              <a:t>])</a:t>
            </a:r>
          </a:p>
          <a:p>
            <a:pPr>
              <a:spcBef>
                <a:spcPct val="0"/>
              </a:spcBef>
            </a:pPr>
            <a:r>
              <a:rPr lang="en-US" altLang="zh-CN" sz="2000" dirty="0"/>
              <a:t>            for (int j = </a:t>
            </a:r>
            <a:r>
              <a:rPr lang="en-US" altLang="zh-CN" sz="2000" dirty="0" err="1"/>
              <a:t>i</a:t>
            </a:r>
            <a:r>
              <a:rPr lang="en-US" altLang="zh-CN" sz="2000" dirty="0"/>
              <a:t> + </a:t>
            </a:r>
            <a:r>
              <a:rPr lang="en-US" altLang="zh-CN" sz="2000" dirty="0" err="1"/>
              <a:t>i</a:t>
            </a:r>
            <a:r>
              <a:rPr lang="en-US" altLang="zh-CN" sz="2000" dirty="0"/>
              <a:t>; j &lt;= n; j += </a:t>
            </a:r>
            <a:r>
              <a:rPr lang="en-US" altLang="zh-CN" sz="2000" dirty="0" err="1"/>
              <a:t>i</a:t>
            </a:r>
            <a:r>
              <a:rPr lang="en-US" altLang="zh-CN" sz="2000" dirty="0"/>
              <a:t>)</a:t>
            </a:r>
          </a:p>
          <a:p>
            <a:pPr>
              <a:spcBef>
                <a:spcPct val="0"/>
              </a:spcBef>
            </a:pPr>
            <a:r>
              <a:rPr lang="en-US" altLang="zh-CN" sz="2000" dirty="0"/>
              <a:t>                </a:t>
            </a:r>
            <a:r>
              <a:rPr lang="en-US" altLang="zh-CN" sz="2000" dirty="0" err="1"/>
              <a:t>isPrime</a:t>
            </a:r>
            <a:r>
              <a:rPr lang="en-US" altLang="zh-CN" sz="2000" dirty="0"/>
              <a:t>[j] = false;</a:t>
            </a:r>
          </a:p>
          <a:p>
            <a:pPr>
              <a:spcBef>
                <a:spcPct val="0"/>
              </a:spcBef>
            </a:pPr>
            <a:r>
              <a:rPr lang="en-US" altLang="zh-CN" sz="2000" dirty="0"/>
              <a:t>    for (int </a:t>
            </a:r>
            <a:r>
              <a:rPr lang="en-US" altLang="zh-CN" sz="2000" dirty="0" err="1"/>
              <a:t>i</a:t>
            </a:r>
            <a:r>
              <a:rPr lang="en-US" altLang="zh-CN" sz="2000" dirty="0"/>
              <a:t> = 2; </a:t>
            </a:r>
            <a:r>
              <a:rPr lang="en-US" altLang="zh-CN" sz="2000" dirty="0" err="1"/>
              <a:t>i</a:t>
            </a:r>
            <a:r>
              <a:rPr lang="en-US" altLang="zh-CN" sz="2000" dirty="0"/>
              <a:t> &lt;= n; </a:t>
            </a:r>
            <a:r>
              <a:rPr lang="en-US" altLang="zh-CN" sz="2000" dirty="0" err="1"/>
              <a:t>i</a:t>
            </a:r>
            <a:r>
              <a:rPr lang="en-US" altLang="zh-CN" sz="2000" dirty="0"/>
              <a:t>++)</a:t>
            </a:r>
          </a:p>
          <a:p>
            <a:pPr>
              <a:spcBef>
                <a:spcPct val="0"/>
              </a:spcBef>
            </a:pPr>
            <a:r>
              <a:rPr lang="en-US" altLang="zh-CN" sz="2000" dirty="0"/>
              <a:t>        if (</a:t>
            </a:r>
            <a:r>
              <a:rPr lang="en-US" altLang="zh-CN" sz="2000" dirty="0" err="1"/>
              <a:t>isPrime</a:t>
            </a:r>
            <a:r>
              <a:rPr lang="en-US" altLang="zh-CN" sz="2000" dirty="0"/>
              <a:t>[</a:t>
            </a:r>
            <a:r>
              <a:rPr lang="en-US" altLang="zh-CN" sz="2000" dirty="0" err="1"/>
              <a:t>i</a:t>
            </a:r>
            <a:r>
              <a:rPr lang="en-US" altLang="zh-CN" sz="2000" dirty="0"/>
              <a:t>])</a:t>
            </a:r>
          </a:p>
          <a:p>
            <a:pPr>
              <a:spcBef>
                <a:spcPct val="0"/>
              </a:spcBef>
            </a:pPr>
            <a:r>
              <a:rPr lang="en-US" altLang="zh-CN" sz="2000" dirty="0">
                <a:solidFill>
                  <a:srgbClr val="FF0000"/>
                </a:solidFill>
              </a:rPr>
              <a:t>            </a:t>
            </a:r>
            <a:r>
              <a:rPr lang="en-US" altLang="zh-CN" sz="2000" dirty="0" err="1">
                <a:solidFill>
                  <a:srgbClr val="FF0000"/>
                </a:solidFill>
              </a:rPr>
              <a:t>fout</a:t>
            </a:r>
            <a:r>
              <a:rPr lang="en-US" altLang="zh-CN" sz="2000" dirty="0">
                <a:solidFill>
                  <a:srgbClr val="FF0000"/>
                </a:solidFill>
              </a:rPr>
              <a:t> &lt;&lt; </a:t>
            </a:r>
            <a:r>
              <a:rPr lang="en-US" altLang="zh-CN" sz="2000" dirty="0" err="1">
                <a:solidFill>
                  <a:srgbClr val="FF0000"/>
                </a:solidFill>
              </a:rPr>
              <a:t>i</a:t>
            </a:r>
            <a:r>
              <a:rPr lang="en-US" altLang="zh-CN" sz="2000" dirty="0">
                <a:solidFill>
                  <a:srgbClr val="FF0000"/>
                </a:solidFill>
              </a:rPr>
              <a:t> &lt;&lt; </a:t>
            </a:r>
            <a:r>
              <a:rPr lang="en-US" altLang="zh-CN" sz="2000" dirty="0" err="1">
                <a:solidFill>
                  <a:srgbClr val="FF0000"/>
                </a:solidFill>
              </a:rPr>
              <a:t>endl</a:t>
            </a:r>
            <a:r>
              <a:rPr lang="en-US" altLang="zh-CN" sz="2000" dirty="0">
                <a:solidFill>
                  <a:srgbClr val="FF0000"/>
                </a:solidFill>
              </a:rPr>
              <a:t>;</a:t>
            </a:r>
          </a:p>
          <a:p>
            <a:pPr>
              <a:spcBef>
                <a:spcPct val="0"/>
              </a:spcBef>
            </a:pPr>
            <a:r>
              <a:rPr lang="en-US" altLang="zh-CN" sz="2000" dirty="0">
                <a:solidFill>
                  <a:srgbClr val="FF0000"/>
                </a:solidFill>
              </a:rPr>
              <a:t>    </a:t>
            </a:r>
            <a:r>
              <a:rPr lang="en-US" altLang="zh-CN" sz="2000" dirty="0" err="1">
                <a:solidFill>
                  <a:srgbClr val="FF0000"/>
                </a:solidFill>
              </a:rPr>
              <a:t>fout.close</a:t>
            </a:r>
            <a:r>
              <a:rPr lang="en-US" altLang="zh-CN" sz="2000" dirty="0">
                <a:solidFill>
                  <a:srgbClr val="FF0000"/>
                </a:solidFill>
              </a:rPr>
              <a:t>();</a:t>
            </a:r>
          </a:p>
          <a:p>
            <a:pPr>
              <a:spcBef>
                <a:spcPct val="0"/>
              </a:spcBef>
            </a:pPr>
            <a:r>
              <a:rPr lang="en-US" altLang="zh-CN" sz="2000" dirty="0"/>
              <a:t>    return 0;</a:t>
            </a:r>
          </a:p>
          <a:p>
            <a:pPr>
              <a:spcBef>
                <a:spcPct val="0"/>
              </a:spcBef>
            </a:pPr>
            <a:r>
              <a:rPr lang="en-US" altLang="zh-CN" sz="2000" dirty="0"/>
              <a:t>}</a:t>
            </a:r>
          </a:p>
        </p:txBody>
      </p:sp>
      <p:sp>
        <p:nvSpPr>
          <p:cNvPr id="1536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任务</a:t>
            </a:r>
            <a:r>
              <a:rPr lang="en-US" altLang="zh-CN" dirty="0"/>
              <a:t>1</a:t>
            </a:r>
            <a:r>
              <a:rPr lang="zh-CN" altLang="en-US" dirty="0"/>
              <a:t>改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任务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16387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事先有一个素数表文件，输入一个数，判断一个数是否是素数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文本占位符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ct val="0"/>
              </a:spcBef>
            </a:pPr>
            <a:r>
              <a:rPr lang="en-US" altLang="zh-CN" sz="2000" dirty="0"/>
              <a:t>int main() {</a:t>
            </a:r>
          </a:p>
          <a:p>
            <a:pPr>
              <a:spcBef>
                <a:spcPct val="0"/>
              </a:spcBef>
            </a:pPr>
            <a:r>
              <a:rPr lang="en-US" altLang="zh-CN" sz="2000" dirty="0">
                <a:solidFill>
                  <a:srgbClr val="FF0000"/>
                </a:solidFill>
              </a:rPr>
              <a:t>    </a:t>
            </a:r>
            <a:r>
              <a:rPr lang="zh-CN" altLang="en-US" sz="2000" dirty="0">
                <a:solidFill>
                  <a:srgbClr val="FF0000"/>
                </a:solidFill>
              </a:rPr>
              <a:t>打开文件</a:t>
            </a:r>
          </a:p>
          <a:p>
            <a:pPr>
              <a:spcBef>
                <a:spcPct val="0"/>
              </a:spcBef>
            </a:pPr>
            <a:r>
              <a:rPr lang="zh-CN" altLang="en-US" sz="2000" dirty="0"/>
              <a:t>    </a:t>
            </a:r>
            <a:r>
              <a:rPr lang="en-US" altLang="zh-CN" sz="2000" dirty="0"/>
              <a:t>int n = 0;</a:t>
            </a:r>
          </a:p>
          <a:p>
            <a:pPr>
              <a:spcBef>
                <a:spcPct val="0"/>
              </a:spcBef>
            </a:pPr>
            <a:r>
              <a:rPr lang="en-US" altLang="zh-CN" sz="2000" dirty="0"/>
              <a:t>    </a:t>
            </a:r>
            <a:r>
              <a:rPr lang="en-US" altLang="zh-CN" sz="2000" dirty="0" err="1"/>
              <a:t>cin</a:t>
            </a:r>
            <a:r>
              <a:rPr lang="en-US" altLang="zh-CN" sz="2000" dirty="0"/>
              <a:t> &gt;&gt; n;</a:t>
            </a:r>
          </a:p>
          <a:p>
            <a:pPr>
              <a:spcBef>
                <a:spcPct val="0"/>
              </a:spcBef>
            </a:pPr>
            <a:r>
              <a:rPr lang="en-US" altLang="zh-CN" sz="2000" dirty="0"/>
              <a:t>    int p = -1;</a:t>
            </a:r>
          </a:p>
          <a:p>
            <a:pPr>
              <a:spcBef>
                <a:spcPct val="0"/>
              </a:spcBef>
            </a:pPr>
            <a:r>
              <a:rPr lang="en-US" altLang="zh-CN" sz="2000" dirty="0"/>
              <a:t>    while (n &gt; p &amp;&amp; </a:t>
            </a:r>
            <a:r>
              <a:rPr lang="zh-CN" altLang="en-US" sz="2000" dirty="0">
                <a:solidFill>
                  <a:srgbClr val="FF0000"/>
                </a:solidFill>
              </a:rPr>
              <a:t>文件未结束</a:t>
            </a:r>
            <a:r>
              <a:rPr lang="en-US" altLang="zh-CN" sz="2000" dirty="0"/>
              <a:t>) {</a:t>
            </a:r>
          </a:p>
          <a:p>
            <a:pPr>
              <a:spcBef>
                <a:spcPct val="0"/>
              </a:spcBef>
            </a:pPr>
            <a:r>
              <a:rPr lang="en-US" altLang="zh-CN" sz="2000" dirty="0"/>
              <a:t>        </a:t>
            </a:r>
            <a:r>
              <a:rPr lang="zh-CN" altLang="en-US" sz="2000" dirty="0">
                <a:solidFill>
                  <a:srgbClr val="FF0000"/>
                </a:solidFill>
              </a:rPr>
              <a:t>从文件读一个数到</a:t>
            </a:r>
            <a:r>
              <a:rPr lang="en-US" altLang="zh-CN" sz="2000" dirty="0">
                <a:solidFill>
                  <a:srgbClr val="FF0000"/>
                </a:solidFill>
              </a:rPr>
              <a:t>p</a:t>
            </a:r>
          </a:p>
          <a:p>
            <a:pPr>
              <a:spcBef>
                <a:spcPct val="0"/>
              </a:spcBef>
            </a:pPr>
            <a:r>
              <a:rPr lang="en-US" altLang="zh-CN" sz="2000" dirty="0"/>
              <a:t>    }</a:t>
            </a:r>
          </a:p>
          <a:p>
            <a:pPr>
              <a:spcBef>
                <a:spcPct val="0"/>
              </a:spcBef>
            </a:pPr>
            <a:r>
              <a:rPr lang="en-US" altLang="zh-CN" sz="2000" dirty="0"/>
              <a:t>    if (n == p)</a:t>
            </a:r>
          </a:p>
          <a:p>
            <a:pPr>
              <a:spcBef>
                <a:spcPct val="0"/>
              </a:spcBef>
            </a:pPr>
            <a:r>
              <a:rPr lang="en-US" altLang="zh-CN" sz="2000" dirty="0"/>
              <a:t>        </a:t>
            </a:r>
            <a:r>
              <a:rPr lang="en-US" altLang="zh-CN" sz="2000" dirty="0" err="1"/>
              <a:t>cout</a:t>
            </a:r>
            <a:r>
              <a:rPr lang="en-US" altLang="zh-CN" sz="2000" dirty="0"/>
              <a:t> &lt;&lt; "</a:t>
            </a:r>
            <a:r>
              <a:rPr lang="zh-CN" altLang="en-US" sz="2000" dirty="0"/>
              <a:t>是素数</a:t>
            </a:r>
            <a:r>
              <a:rPr lang="en-US" altLang="zh-CN" sz="2000" dirty="0"/>
              <a:t>" &lt;&lt; </a:t>
            </a:r>
            <a:r>
              <a:rPr lang="en-US" altLang="zh-CN" sz="2000" dirty="0" err="1"/>
              <a:t>endl</a:t>
            </a:r>
            <a:r>
              <a:rPr lang="en-US" altLang="zh-CN" sz="2000" dirty="0"/>
              <a:t>;</a:t>
            </a:r>
          </a:p>
          <a:p>
            <a:pPr>
              <a:spcBef>
                <a:spcPct val="0"/>
              </a:spcBef>
            </a:pPr>
            <a:r>
              <a:rPr lang="en-US" altLang="zh-CN" sz="2000" dirty="0"/>
              <a:t>    else</a:t>
            </a:r>
          </a:p>
          <a:p>
            <a:pPr>
              <a:spcBef>
                <a:spcPct val="0"/>
              </a:spcBef>
            </a:pPr>
            <a:r>
              <a:rPr lang="en-US" altLang="zh-CN" sz="2000" dirty="0"/>
              <a:t>        </a:t>
            </a:r>
            <a:r>
              <a:rPr lang="en-US" altLang="zh-CN" sz="2000" dirty="0" err="1"/>
              <a:t>cout</a:t>
            </a:r>
            <a:r>
              <a:rPr lang="en-US" altLang="zh-CN" sz="2000" dirty="0"/>
              <a:t> &lt;&lt; "</a:t>
            </a:r>
            <a:r>
              <a:rPr lang="zh-CN" altLang="en-US" sz="2000" dirty="0"/>
              <a:t>不是素数</a:t>
            </a:r>
            <a:r>
              <a:rPr lang="en-US" altLang="zh-CN" sz="2000" dirty="0"/>
              <a:t>" &lt;&lt; </a:t>
            </a:r>
            <a:r>
              <a:rPr lang="en-US" altLang="zh-CN" sz="2000" dirty="0" err="1"/>
              <a:t>endl</a:t>
            </a:r>
            <a:r>
              <a:rPr lang="en-US" altLang="zh-CN" sz="2000" dirty="0"/>
              <a:t>;</a:t>
            </a:r>
          </a:p>
          <a:p>
            <a:pPr>
              <a:spcBef>
                <a:spcPct val="0"/>
              </a:spcBef>
            </a:pPr>
            <a:r>
              <a:rPr lang="en-US" altLang="zh-CN" sz="2000" dirty="0"/>
              <a:t>    </a:t>
            </a:r>
            <a:r>
              <a:rPr lang="zh-CN" altLang="en-US" sz="2000" dirty="0">
                <a:solidFill>
                  <a:srgbClr val="FF0000"/>
                </a:solidFill>
              </a:rPr>
              <a:t>关闭文件</a:t>
            </a:r>
          </a:p>
          <a:p>
            <a:pPr>
              <a:spcBef>
                <a:spcPct val="0"/>
              </a:spcBef>
            </a:pPr>
            <a:r>
              <a:rPr lang="zh-CN" altLang="en-US" sz="2000" dirty="0"/>
              <a:t>    </a:t>
            </a:r>
            <a:r>
              <a:rPr lang="en-US" altLang="zh-CN" sz="2000" dirty="0"/>
              <a:t>return 0;</a:t>
            </a:r>
          </a:p>
          <a:p>
            <a:pPr>
              <a:spcBef>
                <a:spcPct val="0"/>
              </a:spcBef>
            </a:pPr>
            <a:r>
              <a:rPr lang="en-US" altLang="zh-CN" sz="2000" dirty="0"/>
              <a:t>}</a:t>
            </a:r>
          </a:p>
        </p:txBody>
      </p:sp>
      <p:sp>
        <p:nvSpPr>
          <p:cNvPr id="1741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任务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文本文件输入：打开文件</a:t>
            </a:r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#include &lt;fstream&gt;</a:t>
            </a:r>
          </a:p>
          <a:p>
            <a:r>
              <a:rPr lang="en-US" altLang="zh-CN">
                <a:solidFill>
                  <a:srgbClr val="00B050"/>
                </a:solidFill>
              </a:rPr>
              <a:t>ifstream</a:t>
            </a:r>
            <a:r>
              <a:rPr lang="en-US" altLang="zh-CN"/>
              <a:t> </a:t>
            </a:r>
            <a:r>
              <a:rPr lang="en-US" altLang="zh-CN">
                <a:solidFill>
                  <a:srgbClr val="FF0000"/>
                </a:solidFill>
              </a:rPr>
              <a:t>fin</a:t>
            </a:r>
            <a:r>
              <a:rPr lang="en-US" altLang="zh-CN"/>
              <a:t>(</a:t>
            </a:r>
            <a:r>
              <a:rPr lang="en-US" altLang="zh-CN">
                <a:solidFill>
                  <a:srgbClr val="0000FF"/>
                </a:solidFill>
              </a:rPr>
              <a:t>"prime.txt"</a:t>
            </a:r>
            <a:r>
              <a:rPr lang="en-US" altLang="zh-CN"/>
              <a:t>);</a:t>
            </a:r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r>
              <a:rPr lang="en-US" altLang="zh-CN"/>
              <a:t>ifstream fin;</a:t>
            </a:r>
          </a:p>
          <a:p>
            <a:r>
              <a:rPr lang="en-US" altLang="zh-CN"/>
              <a:t>fin.open("prime.txt");</a:t>
            </a:r>
            <a:endParaRPr lang="zh-CN" altLang="en-US"/>
          </a:p>
        </p:txBody>
      </p:sp>
      <p:sp>
        <p:nvSpPr>
          <p:cNvPr id="7" name="内容占位符 2"/>
          <p:cNvSpPr txBox="1">
            <a:spLocks/>
          </p:cNvSpPr>
          <p:nvPr/>
        </p:nvSpPr>
        <p:spPr bwMode="auto">
          <a:xfrm>
            <a:off x="642938" y="3063256"/>
            <a:ext cx="2000250" cy="121443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3200" b="1">
                <a:solidFill>
                  <a:srgbClr val="000000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 b="1">
                <a:solidFill>
                  <a:srgbClr val="000000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 b="1">
                <a:solidFill>
                  <a:srgbClr val="000000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400" b="1">
                <a:solidFill>
                  <a:srgbClr val="000000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400" b="1">
                <a:solidFill>
                  <a:srgbClr val="000000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400" b="1">
                <a:solidFill>
                  <a:srgbClr val="000000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400" b="1">
                <a:solidFill>
                  <a:srgbClr val="000000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400" b="1">
                <a:solidFill>
                  <a:srgbClr val="000000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400" b="1">
                <a:solidFill>
                  <a:srgbClr val="000000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9pPr>
          </a:lstStyle>
          <a:p>
            <a:pPr algn="ctr">
              <a:lnSpc>
                <a:spcPct val="130000"/>
              </a:lnSpc>
              <a:spcBef>
                <a:spcPct val="0"/>
              </a:spcBef>
              <a:buClr>
                <a:srgbClr val="000066"/>
              </a:buClr>
              <a:buSzPct val="80000"/>
              <a:buFontTx/>
              <a:buNone/>
            </a:pPr>
            <a:r>
              <a:rPr kumimoji="1" lang="zh-CN" altLang="en-US" sz="2800" b="0">
                <a:solidFill>
                  <a:srgbClr val="00B05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变量类型</a:t>
            </a:r>
          </a:p>
          <a:p>
            <a:pPr algn="ctr">
              <a:lnSpc>
                <a:spcPct val="130000"/>
              </a:lnSpc>
              <a:spcBef>
                <a:spcPct val="0"/>
              </a:spcBef>
              <a:buClr>
                <a:srgbClr val="000066"/>
              </a:buClr>
              <a:buSzPct val="80000"/>
              <a:buFont typeface="Wingdings" panose="05000000000000000000" pitchFamily="2" charset="2"/>
              <a:buNone/>
            </a:pPr>
            <a:r>
              <a:rPr kumimoji="1" lang="zh-CN" altLang="en-US" sz="2800" b="0">
                <a:solidFill>
                  <a:srgbClr val="00B05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输入文件类</a:t>
            </a:r>
            <a:endParaRPr kumimoji="1" lang="en-US" altLang="zh-CN" sz="2800" b="0">
              <a:solidFill>
                <a:srgbClr val="00B050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cxnSp>
        <p:nvCxnSpPr>
          <p:cNvPr id="8" name="直接箭头连接符 7"/>
          <p:cNvCxnSpPr>
            <a:cxnSpLocks noChangeShapeType="1"/>
            <a:stCxn id="7" idx="0"/>
          </p:cNvCxnSpPr>
          <p:nvPr/>
        </p:nvCxnSpPr>
        <p:spPr bwMode="auto">
          <a:xfrm flipH="1" flipV="1">
            <a:off x="1259634" y="2204864"/>
            <a:ext cx="383429" cy="858392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" name="内容占位符 2"/>
          <p:cNvSpPr txBox="1">
            <a:spLocks/>
          </p:cNvSpPr>
          <p:nvPr/>
        </p:nvSpPr>
        <p:spPr bwMode="auto">
          <a:xfrm>
            <a:off x="2857500" y="3063256"/>
            <a:ext cx="1714500" cy="64293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3200" b="1">
                <a:solidFill>
                  <a:srgbClr val="000000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 b="1">
                <a:solidFill>
                  <a:srgbClr val="000000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 b="1">
                <a:solidFill>
                  <a:srgbClr val="000000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400" b="1">
                <a:solidFill>
                  <a:srgbClr val="000000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400" b="1">
                <a:solidFill>
                  <a:srgbClr val="000000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400" b="1">
                <a:solidFill>
                  <a:srgbClr val="000000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400" b="1">
                <a:solidFill>
                  <a:srgbClr val="000000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400" b="1">
                <a:solidFill>
                  <a:srgbClr val="000000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400" b="1">
                <a:solidFill>
                  <a:srgbClr val="000000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9pPr>
          </a:lstStyle>
          <a:p>
            <a:pPr algn="ctr">
              <a:lnSpc>
                <a:spcPct val="130000"/>
              </a:lnSpc>
              <a:spcBef>
                <a:spcPct val="0"/>
              </a:spcBef>
              <a:buClr>
                <a:srgbClr val="000066"/>
              </a:buClr>
              <a:buSzPct val="80000"/>
              <a:buFont typeface="Wingdings" panose="05000000000000000000" pitchFamily="2" charset="2"/>
              <a:buNone/>
            </a:pPr>
            <a:r>
              <a:rPr kumimoji="1" lang="zh-CN" altLang="en-US" sz="2800" b="0">
                <a:solidFill>
                  <a:srgbClr val="FF00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变量名称</a:t>
            </a:r>
          </a:p>
        </p:txBody>
      </p:sp>
      <p:cxnSp>
        <p:nvCxnSpPr>
          <p:cNvPr id="10" name="直接箭头连接符 9"/>
          <p:cNvCxnSpPr>
            <a:cxnSpLocks noChangeShapeType="1"/>
            <a:stCxn id="9" idx="0"/>
          </p:cNvCxnSpPr>
          <p:nvPr/>
        </p:nvCxnSpPr>
        <p:spPr bwMode="auto">
          <a:xfrm flipH="1" flipV="1">
            <a:off x="2339752" y="2204864"/>
            <a:ext cx="1374998" cy="858392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1" name="内容占位符 2"/>
          <p:cNvSpPr txBox="1">
            <a:spLocks/>
          </p:cNvSpPr>
          <p:nvPr/>
        </p:nvSpPr>
        <p:spPr bwMode="auto">
          <a:xfrm>
            <a:off x="4786313" y="3063256"/>
            <a:ext cx="2071687" cy="64293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3200" b="1">
                <a:solidFill>
                  <a:srgbClr val="000000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 b="1">
                <a:solidFill>
                  <a:srgbClr val="000000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 b="1">
                <a:solidFill>
                  <a:srgbClr val="000000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400" b="1">
                <a:solidFill>
                  <a:srgbClr val="000000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400" b="1">
                <a:solidFill>
                  <a:srgbClr val="000000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400" b="1">
                <a:solidFill>
                  <a:srgbClr val="000000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400" b="1">
                <a:solidFill>
                  <a:srgbClr val="000000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400" b="1">
                <a:solidFill>
                  <a:srgbClr val="000000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400" b="1">
                <a:solidFill>
                  <a:srgbClr val="000000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9pPr>
          </a:lstStyle>
          <a:p>
            <a:pPr algn="ctr">
              <a:lnSpc>
                <a:spcPct val="130000"/>
              </a:lnSpc>
              <a:spcBef>
                <a:spcPct val="0"/>
              </a:spcBef>
              <a:buClr>
                <a:srgbClr val="000066"/>
              </a:buClr>
              <a:buSzPct val="80000"/>
              <a:buFont typeface="Wingdings" panose="05000000000000000000" pitchFamily="2" charset="2"/>
              <a:buNone/>
            </a:pPr>
            <a:r>
              <a:rPr kumimoji="1" lang="zh-CN" altLang="en-US" sz="2800" b="0">
                <a:solidFill>
                  <a:srgbClr val="0000FF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文件路径名</a:t>
            </a:r>
          </a:p>
        </p:txBody>
      </p:sp>
      <p:cxnSp>
        <p:nvCxnSpPr>
          <p:cNvPr id="12" name="直接箭头连接符 11"/>
          <p:cNvCxnSpPr>
            <a:cxnSpLocks noChangeShapeType="1"/>
            <a:stCxn id="11" idx="0"/>
          </p:cNvCxnSpPr>
          <p:nvPr/>
        </p:nvCxnSpPr>
        <p:spPr bwMode="auto">
          <a:xfrm flipH="1" flipV="1">
            <a:off x="3779912" y="2204864"/>
            <a:ext cx="2042245" cy="858392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文本文件输入：关闭文件</a:t>
            </a:r>
          </a:p>
        </p:txBody>
      </p:sp>
      <p:sp>
        <p:nvSpPr>
          <p:cNvPr id="19459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fin</a:t>
            </a:r>
            <a:r>
              <a:rPr lang="en-US" altLang="zh-CN">
                <a:solidFill>
                  <a:srgbClr val="FF0000"/>
                </a:solidFill>
              </a:rPr>
              <a:t>.</a:t>
            </a:r>
            <a:r>
              <a:rPr lang="en-US" altLang="zh-CN"/>
              <a:t>close();</a:t>
            </a:r>
            <a:endParaRPr lang="zh-CN" alt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文本文件输入：读取文件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cin &gt;&gt; p;</a:t>
            </a:r>
          </a:p>
          <a:p>
            <a:endParaRPr lang="en-US" altLang="zh-CN"/>
          </a:p>
          <a:p>
            <a:endParaRPr lang="en-US" altLang="zh-CN"/>
          </a:p>
          <a:p>
            <a:r>
              <a:rPr lang="en-US" altLang="zh-CN"/>
              <a:t>fin &gt;&gt; p;</a:t>
            </a:r>
            <a:endParaRPr lang="zh-CN" altLang="en-US"/>
          </a:p>
        </p:txBody>
      </p:sp>
      <p:sp>
        <p:nvSpPr>
          <p:cNvPr id="6" name="下箭头 5"/>
          <p:cNvSpPr>
            <a:spLocks noChangeArrowheads="1"/>
          </p:cNvSpPr>
          <p:nvPr/>
        </p:nvSpPr>
        <p:spPr bwMode="auto">
          <a:xfrm>
            <a:off x="1331640" y="1700808"/>
            <a:ext cx="1143000" cy="1071562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3200" b="1">
                <a:solidFill>
                  <a:srgbClr val="000000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 b="1">
                <a:solidFill>
                  <a:srgbClr val="000000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 b="1">
                <a:solidFill>
                  <a:srgbClr val="000000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400" b="1">
                <a:solidFill>
                  <a:srgbClr val="000000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400" b="1">
                <a:solidFill>
                  <a:srgbClr val="000000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400" b="1">
                <a:solidFill>
                  <a:srgbClr val="000000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400" b="1">
                <a:solidFill>
                  <a:srgbClr val="000000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400" b="1">
                <a:solidFill>
                  <a:srgbClr val="000000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400" b="1">
                <a:solidFill>
                  <a:srgbClr val="000000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kumimoji="1" lang="zh-CN" altLang="en-US" sz="2400" b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文本文件输入：文件结束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fin.eof()</a:t>
            </a:r>
          </a:p>
          <a:p>
            <a:pPr lvl="1"/>
            <a:r>
              <a:rPr lang="zh-CN" altLang="en-US"/>
              <a:t>返回值为</a:t>
            </a:r>
            <a:r>
              <a:rPr lang="en-US" altLang="zh-CN"/>
              <a:t>bool</a:t>
            </a:r>
          </a:p>
          <a:p>
            <a:pPr lvl="1"/>
            <a:r>
              <a:rPr lang="zh-CN" altLang="en-US"/>
              <a:t>文件结束时返回</a:t>
            </a:r>
            <a:r>
              <a:rPr lang="en-US" altLang="zh-CN"/>
              <a:t>true,</a:t>
            </a:r>
            <a:r>
              <a:rPr lang="zh-CN" altLang="en-US"/>
              <a:t>否则返回</a:t>
            </a:r>
            <a:r>
              <a:rPr lang="en-US" altLang="zh-CN"/>
              <a:t>false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文本占位符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ct val="0"/>
              </a:spcBef>
              <a:buClr>
                <a:srgbClr val="000066"/>
              </a:buClr>
              <a:buSzPct val="80000"/>
              <a:buFont typeface="Wingdings" panose="05000000000000000000" pitchFamily="2" charset="2"/>
              <a:buNone/>
            </a:pPr>
            <a:r>
              <a:rPr lang="en-US" altLang="zh-CN" sz="2000" b="0" dirty="0">
                <a:latin typeface="Consolas" panose="020B0609020204030204" pitchFamily="49" charset="0"/>
              </a:rPr>
              <a:t>int main() {</a:t>
            </a:r>
          </a:p>
          <a:p>
            <a:pPr>
              <a:spcBef>
                <a:spcPct val="0"/>
              </a:spcBef>
              <a:buClr>
                <a:srgbClr val="000066"/>
              </a:buClr>
              <a:buSzPct val="80000"/>
              <a:buFont typeface="Wingdings" panose="05000000000000000000" pitchFamily="2" charset="2"/>
              <a:buNone/>
            </a:pPr>
            <a:r>
              <a:rPr lang="en-US" altLang="zh-CN" sz="2000" b="0" dirty="0">
                <a:latin typeface="Consolas" panose="020B0609020204030204" pitchFamily="49" charset="0"/>
              </a:rPr>
              <a:t>    </a:t>
            </a:r>
            <a:r>
              <a:rPr lang="en-US" altLang="zh-CN" sz="2000" b="0" dirty="0" err="1">
                <a:solidFill>
                  <a:srgbClr val="FF0000"/>
                </a:solidFill>
                <a:latin typeface="Consolas" panose="020B0609020204030204" pitchFamily="49" charset="0"/>
              </a:rPr>
              <a:t>ifstream</a:t>
            </a:r>
            <a:r>
              <a:rPr lang="en-US" altLang="zh-CN" sz="2000" b="0" dirty="0">
                <a:solidFill>
                  <a:srgbClr val="FF0000"/>
                </a:solidFill>
                <a:latin typeface="Consolas" panose="020B0609020204030204" pitchFamily="49" charset="0"/>
              </a:rPr>
              <a:t> fin("prime.txt");</a:t>
            </a:r>
          </a:p>
          <a:p>
            <a:pPr>
              <a:spcBef>
                <a:spcPct val="0"/>
              </a:spcBef>
              <a:buClr>
                <a:srgbClr val="000066"/>
              </a:buClr>
              <a:buSzPct val="80000"/>
              <a:buFontTx/>
              <a:buNone/>
            </a:pPr>
            <a:r>
              <a:rPr lang="en-US" altLang="zh-CN" sz="2000" b="0" dirty="0">
                <a:latin typeface="Consolas" panose="020B0609020204030204" pitchFamily="49" charset="0"/>
              </a:rPr>
              <a:t>    int n = 0;</a:t>
            </a:r>
          </a:p>
          <a:p>
            <a:pPr>
              <a:spcBef>
                <a:spcPct val="0"/>
              </a:spcBef>
              <a:buClr>
                <a:srgbClr val="000066"/>
              </a:buClr>
              <a:buSzPct val="80000"/>
              <a:buFontTx/>
              <a:buNone/>
            </a:pPr>
            <a:r>
              <a:rPr lang="en-US" altLang="zh-CN" sz="2000" b="0" dirty="0">
                <a:latin typeface="Consolas" panose="020B0609020204030204" pitchFamily="49" charset="0"/>
              </a:rPr>
              <a:t>    </a:t>
            </a:r>
            <a:r>
              <a:rPr lang="en-US" altLang="zh-CN" sz="2000" b="0" dirty="0" err="1">
                <a:latin typeface="Consolas" panose="020B0609020204030204" pitchFamily="49" charset="0"/>
              </a:rPr>
              <a:t>cin</a:t>
            </a:r>
            <a:r>
              <a:rPr lang="en-US" altLang="zh-CN" sz="2000" b="0" dirty="0">
                <a:latin typeface="Consolas" panose="020B0609020204030204" pitchFamily="49" charset="0"/>
              </a:rPr>
              <a:t> &gt;&gt; n;</a:t>
            </a:r>
          </a:p>
          <a:p>
            <a:pPr>
              <a:spcBef>
                <a:spcPct val="0"/>
              </a:spcBef>
              <a:buClr>
                <a:srgbClr val="000066"/>
              </a:buClr>
              <a:buSzPct val="80000"/>
              <a:buFontTx/>
              <a:buNone/>
            </a:pPr>
            <a:r>
              <a:rPr lang="en-US" altLang="zh-CN" sz="2000" b="0" dirty="0">
                <a:latin typeface="Consolas" panose="020B0609020204030204" pitchFamily="49" charset="0"/>
              </a:rPr>
              <a:t>    int p = -1;</a:t>
            </a:r>
          </a:p>
          <a:p>
            <a:pPr>
              <a:spcBef>
                <a:spcPct val="0"/>
              </a:spcBef>
              <a:buClr>
                <a:srgbClr val="000066"/>
              </a:buClr>
              <a:buSzPct val="80000"/>
              <a:buFontTx/>
              <a:buNone/>
            </a:pPr>
            <a:r>
              <a:rPr lang="en-US" altLang="zh-CN" sz="2000" b="0" dirty="0">
                <a:latin typeface="Consolas" panose="020B0609020204030204" pitchFamily="49" charset="0"/>
              </a:rPr>
              <a:t>    while (n &gt; p &amp;&amp; </a:t>
            </a:r>
            <a:r>
              <a:rPr lang="en-US" altLang="zh-CN" sz="2000" b="0" dirty="0">
                <a:solidFill>
                  <a:srgbClr val="FF0000"/>
                </a:solidFill>
                <a:latin typeface="Consolas" panose="020B0609020204030204" pitchFamily="49" charset="0"/>
              </a:rPr>
              <a:t>!</a:t>
            </a:r>
            <a:r>
              <a:rPr lang="en-US" altLang="zh-CN" sz="2000" b="0" dirty="0" err="1">
                <a:solidFill>
                  <a:srgbClr val="FF0000"/>
                </a:solidFill>
                <a:latin typeface="Consolas" panose="020B0609020204030204" pitchFamily="49" charset="0"/>
              </a:rPr>
              <a:t>fin.eof</a:t>
            </a:r>
            <a:r>
              <a:rPr lang="en-US" altLang="zh-CN" sz="2000" b="0" dirty="0">
                <a:solidFill>
                  <a:srgbClr val="FF0000"/>
                </a:solidFill>
                <a:latin typeface="Consolas" panose="020B0609020204030204" pitchFamily="49" charset="0"/>
              </a:rPr>
              <a:t>()</a:t>
            </a:r>
            <a:r>
              <a:rPr lang="en-US" altLang="zh-CN" sz="2000" b="0" dirty="0">
                <a:latin typeface="Consolas" panose="020B0609020204030204" pitchFamily="49" charset="0"/>
              </a:rPr>
              <a:t>) {</a:t>
            </a:r>
          </a:p>
          <a:p>
            <a:pPr>
              <a:spcBef>
                <a:spcPct val="0"/>
              </a:spcBef>
              <a:buClr>
                <a:srgbClr val="000066"/>
              </a:buClr>
              <a:buSzPct val="80000"/>
              <a:buFont typeface="Wingdings" panose="05000000000000000000" pitchFamily="2" charset="2"/>
              <a:buNone/>
            </a:pPr>
            <a:r>
              <a:rPr lang="en-US" altLang="zh-CN" sz="2000" b="0" dirty="0">
                <a:latin typeface="Consolas" panose="020B0609020204030204" pitchFamily="49" charset="0"/>
              </a:rPr>
              <a:t>        </a:t>
            </a:r>
            <a:r>
              <a:rPr lang="en-US" altLang="zh-CN" sz="2000" b="0" dirty="0">
                <a:solidFill>
                  <a:srgbClr val="FF0000"/>
                </a:solidFill>
                <a:latin typeface="Consolas" panose="020B0609020204030204" pitchFamily="49" charset="0"/>
              </a:rPr>
              <a:t>fin &gt;&gt; p;</a:t>
            </a:r>
          </a:p>
          <a:p>
            <a:pPr>
              <a:spcBef>
                <a:spcPct val="0"/>
              </a:spcBef>
              <a:buClr>
                <a:srgbClr val="000066"/>
              </a:buClr>
              <a:buSzPct val="80000"/>
              <a:buFont typeface="Wingdings" panose="05000000000000000000" pitchFamily="2" charset="2"/>
              <a:buNone/>
            </a:pPr>
            <a:r>
              <a:rPr lang="en-US" altLang="zh-CN" sz="2000" b="0" dirty="0">
                <a:latin typeface="Consolas" panose="020B0609020204030204" pitchFamily="49" charset="0"/>
              </a:rPr>
              <a:t>    }</a:t>
            </a:r>
          </a:p>
          <a:p>
            <a:pPr>
              <a:spcBef>
                <a:spcPct val="0"/>
              </a:spcBef>
              <a:buClr>
                <a:srgbClr val="000066"/>
              </a:buClr>
              <a:buSzPct val="80000"/>
              <a:buFont typeface="Wingdings" panose="05000000000000000000" pitchFamily="2" charset="2"/>
              <a:buNone/>
            </a:pPr>
            <a:r>
              <a:rPr lang="en-US" altLang="zh-CN" sz="2000" b="0" dirty="0">
                <a:latin typeface="Consolas" panose="020B0609020204030204" pitchFamily="49" charset="0"/>
              </a:rPr>
              <a:t>    if (n == p)</a:t>
            </a:r>
          </a:p>
          <a:p>
            <a:pPr>
              <a:spcBef>
                <a:spcPct val="0"/>
              </a:spcBef>
              <a:buClr>
                <a:srgbClr val="000066"/>
              </a:buClr>
              <a:buSzPct val="80000"/>
              <a:buFont typeface="Wingdings" panose="05000000000000000000" pitchFamily="2" charset="2"/>
              <a:buNone/>
            </a:pPr>
            <a:r>
              <a:rPr lang="en-US" altLang="zh-CN" sz="2000" b="0" dirty="0">
                <a:latin typeface="Consolas" panose="020B0609020204030204" pitchFamily="49" charset="0"/>
              </a:rPr>
              <a:t>        </a:t>
            </a:r>
            <a:r>
              <a:rPr lang="en-US" altLang="zh-CN" sz="2000" b="0" dirty="0" err="1">
                <a:latin typeface="Consolas" panose="020B0609020204030204" pitchFamily="49" charset="0"/>
              </a:rPr>
              <a:t>cout</a:t>
            </a:r>
            <a:r>
              <a:rPr lang="en-US" altLang="zh-CN" sz="2000" b="0" dirty="0">
                <a:latin typeface="Consolas" panose="020B0609020204030204" pitchFamily="49" charset="0"/>
              </a:rPr>
              <a:t> &lt;&lt; "</a:t>
            </a:r>
            <a:r>
              <a:rPr lang="zh-CN" altLang="en-US" sz="2000" b="0" dirty="0">
                <a:latin typeface="Consolas" panose="020B0609020204030204" pitchFamily="49" charset="0"/>
              </a:rPr>
              <a:t>是素数</a:t>
            </a:r>
            <a:r>
              <a:rPr lang="en-US" altLang="zh-CN" sz="2000" b="0" dirty="0">
                <a:latin typeface="Consolas" panose="020B0609020204030204" pitchFamily="49" charset="0"/>
              </a:rPr>
              <a:t>" &lt;&lt; </a:t>
            </a:r>
            <a:r>
              <a:rPr lang="en-US" altLang="zh-CN" sz="2000" b="0" dirty="0" err="1">
                <a:latin typeface="Consolas" panose="020B0609020204030204" pitchFamily="49" charset="0"/>
              </a:rPr>
              <a:t>endl</a:t>
            </a:r>
            <a:r>
              <a:rPr lang="en-US" altLang="zh-CN" sz="2000" b="0" dirty="0">
                <a:latin typeface="Consolas" panose="020B0609020204030204" pitchFamily="49" charset="0"/>
              </a:rPr>
              <a:t>;</a:t>
            </a:r>
          </a:p>
          <a:p>
            <a:pPr>
              <a:spcBef>
                <a:spcPct val="0"/>
              </a:spcBef>
              <a:buClr>
                <a:srgbClr val="000066"/>
              </a:buClr>
              <a:buSzPct val="80000"/>
              <a:buFont typeface="Wingdings" panose="05000000000000000000" pitchFamily="2" charset="2"/>
              <a:buNone/>
            </a:pPr>
            <a:r>
              <a:rPr lang="en-US" altLang="zh-CN" sz="2000" b="0" dirty="0">
                <a:latin typeface="Consolas" panose="020B0609020204030204" pitchFamily="49" charset="0"/>
              </a:rPr>
              <a:t>    else</a:t>
            </a:r>
          </a:p>
          <a:p>
            <a:pPr>
              <a:spcBef>
                <a:spcPct val="0"/>
              </a:spcBef>
              <a:buClr>
                <a:srgbClr val="000066"/>
              </a:buClr>
              <a:buSzPct val="80000"/>
              <a:buFontTx/>
              <a:buNone/>
            </a:pPr>
            <a:r>
              <a:rPr lang="en-US" altLang="zh-CN" sz="2000" b="0" dirty="0">
                <a:latin typeface="Consolas" panose="020B0609020204030204" pitchFamily="49" charset="0"/>
              </a:rPr>
              <a:t>        </a:t>
            </a:r>
            <a:r>
              <a:rPr lang="en-US" altLang="zh-CN" sz="2000" b="0" dirty="0" err="1">
                <a:latin typeface="Consolas" panose="020B0609020204030204" pitchFamily="49" charset="0"/>
              </a:rPr>
              <a:t>cout</a:t>
            </a:r>
            <a:r>
              <a:rPr lang="en-US" altLang="zh-CN" sz="2000" b="0" dirty="0">
                <a:latin typeface="Consolas" panose="020B0609020204030204" pitchFamily="49" charset="0"/>
              </a:rPr>
              <a:t> &lt;&lt; "</a:t>
            </a:r>
            <a:r>
              <a:rPr lang="zh-CN" altLang="en-US" sz="2000" b="0" dirty="0">
                <a:latin typeface="Consolas" panose="020B0609020204030204" pitchFamily="49" charset="0"/>
              </a:rPr>
              <a:t>不是素数</a:t>
            </a:r>
            <a:r>
              <a:rPr lang="en-US" altLang="zh-CN" sz="2000" b="0" dirty="0">
                <a:latin typeface="Consolas" panose="020B0609020204030204" pitchFamily="49" charset="0"/>
              </a:rPr>
              <a:t>" &lt;&lt; </a:t>
            </a:r>
            <a:r>
              <a:rPr lang="en-US" altLang="zh-CN" sz="2000" b="0" dirty="0" err="1">
                <a:latin typeface="Consolas" panose="020B0609020204030204" pitchFamily="49" charset="0"/>
              </a:rPr>
              <a:t>endl</a:t>
            </a:r>
            <a:r>
              <a:rPr lang="en-US" altLang="zh-CN" sz="2000" b="0" dirty="0">
                <a:latin typeface="Consolas" panose="020B0609020204030204" pitchFamily="49" charset="0"/>
              </a:rPr>
              <a:t>;</a:t>
            </a:r>
          </a:p>
          <a:p>
            <a:pPr>
              <a:spcBef>
                <a:spcPct val="0"/>
              </a:spcBef>
              <a:buClr>
                <a:srgbClr val="000066"/>
              </a:buClr>
              <a:buSzPct val="80000"/>
              <a:buFont typeface="Wingdings" panose="05000000000000000000" pitchFamily="2" charset="2"/>
              <a:buNone/>
            </a:pPr>
            <a:r>
              <a:rPr lang="en-US" altLang="zh-CN" sz="2000" b="0" dirty="0">
                <a:latin typeface="Consolas" panose="020B0609020204030204" pitchFamily="49" charset="0"/>
              </a:rPr>
              <a:t>    </a:t>
            </a:r>
            <a:r>
              <a:rPr lang="en-US" altLang="zh-CN" sz="2000" b="0" dirty="0" err="1">
                <a:solidFill>
                  <a:srgbClr val="FF0000"/>
                </a:solidFill>
                <a:latin typeface="Consolas" panose="020B0609020204030204" pitchFamily="49" charset="0"/>
              </a:rPr>
              <a:t>fin.close</a:t>
            </a:r>
            <a:r>
              <a:rPr lang="en-US" altLang="zh-CN" sz="2000" b="0" dirty="0">
                <a:solidFill>
                  <a:srgbClr val="FF0000"/>
                </a:solidFill>
                <a:latin typeface="Consolas" panose="020B0609020204030204" pitchFamily="49" charset="0"/>
              </a:rPr>
              <a:t>();</a:t>
            </a:r>
          </a:p>
          <a:p>
            <a:pPr>
              <a:spcBef>
                <a:spcPct val="0"/>
              </a:spcBef>
              <a:buClr>
                <a:srgbClr val="000066"/>
              </a:buClr>
              <a:buSzPct val="80000"/>
              <a:buFont typeface="Wingdings" panose="05000000000000000000" pitchFamily="2" charset="2"/>
              <a:buNone/>
            </a:pPr>
            <a:r>
              <a:rPr lang="en-US" altLang="zh-CN" sz="2000" b="0" dirty="0">
                <a:latin typeface="Consolas" panose="020B0609020204030204" pitchFamily="49" charset="0"/>
              </a:rPr>
              <a:t>    return 0;</a:t>
            </a:r>
          </a:p>
          <a:p>
            <a:pPr>
              <a:spcBef>
                <a:spcPct val="0"/>
              </a:spcBef>
              <a:buClr>
                <a:srgbClr val="000066"/>
              </a:buClr>
              <a:buSzPct val="80000"/>
              <a:buFont typeface="Wingdings" panose="05000000000000000000" pitchFamily="2" charset="2"/>
              <a:buNone/>
            </a:pPr>
            <a:r>
              <a:rPr lang="en-US" altLang="zh-CN" sz="2000" b="0" dirty="0">
                <a:latin typeface="Consolas" panose="020B0609020204030204" pitchFamily="49" charset="0"/>
              </a:rPr>
              <a:t>}</a:t>
            </a:r>
            <a:endParaRPr lang="zh-CN" altLang="en-US" sz="2000" b="0" dirty="0">
              <a:latin typeface="Consolas" panose="020B0609020204030204" pitchFamily="49" charset="0"/>
            </a:endParaRPr>
          </a:p>
        </p:txBody>
      </p:sp>
      <p:sp>
        <p:nvSpPr>
          <p:cNvPr id="2253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任务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>
            <a:extLst>
              <a:ext uri="{FF2B5EF4-FFF2-40B4-BE49-F238E27FC236}">
                <a16:creationId xmlns:a16="http://schemas.microsoft.com/office/drawing/2014/main" id="{5469DBB3-CC63-4E32-91FA-02D8094CBB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文件不止有文本</a:t>
            </a:r>
          </a:p>
          <a:p>
            <a:pPr lvl="1"/>
            <a:r>
              <a:rPr lang="en-US" altLang="zh-CN" dirty="0"/>
              <a:t>.txt</a:t>
            </a:r>
          </a:p>
          <a:p>
            <a:pPr lvl="1"/>
            <a:r>
              <a:rPr lang="en-US" altLang="zh-CN" dirty="0"/>
              <a:t>.jpg</a:t>
            </a:r>
          </a:p>
          <a:p>
            <a:pPr lvl="1"/>
            <a:r>
              <a:rPr lang="en-US" altLang="zh-CN" dirty="0"/>
              <a:t>.docx</a:t>
            </a:r>
          </a:p>
          <a:p>
            <a:pPr lvl="1"/>
            <a:r>
              <a:rPr lang="en-US" altLang="zh-CN" dirty="0"/>
              <a:t>.pptx</a:t>
            </a:r>
          </a:p>
          <a:p>
            <a:pPr lvl="1"/>
            <a:r>
              <a:rPr lang="en-US" altLang="zh-CN" dirty="0"/>
              <a:t>.</a:t>
            </a:r>
            <a:r>
              <a:rPr lang="en-US" altLang="zh-CN" dirty="0" err="1"/>
              <a:t>cpp</a:t>
            </a:r>
            <a:endParaRPr lang="en-US" altLang="zh-CN" dirty="0"/>
          </a:p>
          <a:p>
            <a:pPr lvl="1"/>
            <a:r>
              <a:rPr lang="en-US" altLang="zh-CN" dirty="0"/>
              <a:t>.exe</a:t>
            </a:r>
          </a:p>
          <a:p>
            <a:pPr lvl="1"/>
            <a:r>
              <a:rPr lang="en-US" altLang="zh-CN" dirty="0"/>
              <a:t>……</a:t>
            </a:r>
            <a:endParaRPr lang="zh-CN" altLang="en-US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A7179A1A-5433-485F-A6E7-D367C3986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二进制模式</a:t>
            </a:r>
          </a:p>
        </p:txBody>
      </p:sp>
    </p:spTree>
    <p:extLst>
      <p:ext uri="{BB962C8B-B14F-4D97-AF65-F5344CB8AC3E}">
        <p14:creationId xmlns:p14="http://schemas.microsoft.com/office/powerpoint/2010/main" val="10341711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内容占位符 2">
            <a:extLst>
              <a:ext uri="{FF2B5EF4-FFF2-40B4-BE49-F238E27FC236}">
                <a16:creationId xmlns:a16="http://schemas.microsoft.com/office/drawing/2014/main" id="{483EC90C-93F0-4540-9B95-F31CC78B1C10}"/>
              </a:ext>
            </a:extLst>
          </p:cNvPr>
          <p:cNvSpPr txBox="1">
            <a:spLocks/>
          </p:cNvSpPr>
          <p:nvPr/>
        </p:nvSpPr>
        <p:spPr bwMode="auto">
          <a:xfrm>
            <a:off x="5033702" y="952500"/>
            <a:ext cx="3919798" cy="5346700"/>
          </a:xfrm>
          <a:prstGeom prst="rect">
            <a:avLst/>
          </a:prstGeom>
          <a:solidFill>
            <a:srgbClr val="FFFFE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891" indent="-342891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80000"/>
              <a:buFont typeface="Wingdings" pitchFamily="2" charset="2"/>
              <a:buChar char="n"/>
              <a:defRPr kumimoji="1" sz="3200" b="1">
                <a:solidFill>
                  <a:schemeClr val="dk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32" indent="-285744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80000"/>
              <a:buBlip>
                <a:blip r:embed="rId3"/>
              </a:buBlip>
              <a:defRPr kumimoji="1" sz="2800" b="1">
                <a:solidFill>
                  <a:schemeClr val="dk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2971" indent="-228594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80000"/>
              <a:buBlip>
                <a:blip r:embed="rId4"/>
              </a:buBlip>
              <a:defRPr kumimoji="1" sz="2400" b="1">
                <a:solidFill>
                  <a:schemeClr val="dk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160" indent="-228594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80000"/>
              <a:buBlip>
                <a:blip r:embed="rId3"/>
              </a:buBlip>
              <a:defRPr kumimoji="1" sz="2400" b="1">
                <a:solidFill>
                  <a:schemeClr val="dk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349" indent="-228594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80000"/>
              <a:buBlip>
                <a:blip r:embed="rId4"/>
              </a:buBlip>
              <a:defRPr kumimoji="1" sz="2400" b="1">
                <a:solidFill>
                  <a:schemeClr val="dk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537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Font typeface="Wingdings" pitchFamily="2" charset="2"/>
              <a:buNone/>
            </a:pPr>
            <a:endParaRPr lang="zh-CN" altLang="en-US" b="0" kern="0" dirty="0">
              <a:solidFill>
                <a:schemeClr val="tx1"/>
              </a:solidFill>
            </a:endParaRP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36BBCA0F-7625-436A-A009-257B0037D050}"/>
              </a:ext>
            </a:extLst>
          </p:cNvPr>
          <p:cNvSpPr txBox="1">
            <a:spLocks/>
          </p:cNvSpPr>
          <p:nvPr/>
        </p:nvSpPr>
        <p:spPr bwMode="auto">
          <a:xfrm>
            <a:off x="177799" y="952500"/>
            <a:ext cx="3919798" cy="5346700"/>
          </a:xfrm>
          <a:prstGeom prst="rect">
            <a:avLst/>
          </a:prstGeom>
          <a:solidFill>
            <a:srgbClr val="EBFFFA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891" indent="-342891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80000"/>
              <a:buFont typeface="Wingdings" pitchFamily="2" charset="2"/>
              <a:buChar char="n"/>
              <a:defRPr kumimoji="1" sz="3200" b="1">
                <a:solidFill>
                  <a:schemeClr val="dk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32" indent="-285744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80000"/>
              <a:buBlip>
                <a:blip r:embed="rId3"/>
              </a:buBlip>
              <a:defRPr kumimoji="1" sz="2800" b="1">
                <a:solidFill>
                  <a:schemeClr val="dk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2971" indent="-228594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80000"/>
              <a:buBlip>
                <a:blip r:embed="rId4"/>
              </a:buBlip>
              <a:defRPr kumimoji="1" sz="2400" b="1">
                <a:solidFill>
                  <a:schemeClr val="dk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160" indent="-228594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80000"/>
              <a:buBlip>
                <a:blip r:embed="rId3"/>
              </a:buBlip>
              <a:defRPr kumimoji="1" sz="2400" b="1">
                <a:solidFill>
                  <a:schemeClr val="dk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349" indent="-228594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80000"/>
              <a:buBlip>
                <a:blip r:embed="rId4"/>
              </a:buBlip>
              <a:defRPr kumimoji="1" sz="2400" b="1">
                <a:solidFill>
                  <a:schemeClr val="dk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537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Font typeface="Wingdings" pitchFamily="2" charset="2"/>
              <a:buNone/>
            </a:pPr>
            <a:endParaRPr lang="zh-CN" altLang="en-US" b="0" kern="0" dirty="0">
              <a:solidFill>
                <a:schemeClr val="tx1"/>
              </a:solidFill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85C736DC-02C4-459C-8265-3F298D02E4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二进制模式输出</a:t>
            </a:r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C8FD03FE-8E73-4944-A457-98BD778C3AB9}"/>
              </a:ext>
            </a:extLst>
          </p:cNvPr>
          <p:cNvSpPr txBox="1">
            <a:spLocks/>
          </p:cNvSpPr>
          <p:nvPr/>
        </p:nvSpPr>
        <p:spPr bwMode="auto">
          <a:xfrm>
            <a:off x="476960" y="1085658"/>
            <a:ext cx="3321476" cy="5007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891" indent="-342891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SzPct val="80000"/>
              <a:buBlip>
                <a:blip r:embed="rId4"/>
              </a:buBlip>
              <a:defRPr kumimoji="1" sz="32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742932" indent="-285744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SzPct val="80000"/>
              <a:buBlip>
                <a:blip r:embed="rId3"/>
              </a:buBlip>
              <a:defRPr kumimoji="1" sz="28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marL="1142971" indent="-228594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SzPct val="80000"/>
              <a:buBlip>
                <a:blip r:embed="rId4"/>
              </a:buBlip>
              <a:defRPr kumimoji="1" sz="24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marL="1600160" indent="-228594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SzPct val="80000"/>
              <a:buBlip>
                <a:blip r:embed="rId3"/>
              </a:buBlip>
              <a:defRPr kumimoji="1" sz="24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marL="2057349" indent="-228594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SzPct val="80000"/>
              <a:buBlip>
                <a:blip r:embed="rId4"/>
              </a:buBlip>
              <a:defRPr kumimoji="1" sz="24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  <a:lvl6pPr marL="2514537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726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8914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103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ctr">
              <a:buFontTx/>
              <a:buNone/>
            </a:pPr>
            <a:r>
              <a:rPr lang="zh-CN" altLang="en-US" sz="2800" kern="0" dirty="0">
                <a:latin typeface="宋体" panose="02010600030101010101" pitchFamily="2" charset="-122"/>
                <a:ea typeface="宋体" panose="02010600030101010101" pitchFamily="2" charset="-122"/>
              </a:rPr>
              <a:t>文本模式：</a:t>
            </a:r>
            <a:endParaRPr lang="en-US" altLang="zh-CN" sz="2800" kern="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buFontTx/>
              <a:buNone/>
            </a:pPr>
            <a:endParaRPr lang="en-US" altLang="zh-CN" sz="1600" kern="0" dirty="0">
              <a:latin typeface="Consolas" panose="020B0609020204030204" pitchFamily="49" charset="0"/>
            </a:endParaRPr>
          </a:p>
          <a:p>
            <a:pPr marL="0" indent="0">
              <a:buFontTx/>
              <a:buNone/>
            </a:pPr>
            <a:r>
              <a:rPr lang="en-US" altLang="zh-CN" sz="2400" kern="0" dirty="0" err="1">
                <a:latin typeface="Consolas" panose="020B0609020204030204" pitchFamily="49" charset="0"/>
              </a:rPr>
              <a:t>ofstream</a:t>
            </a:r>
            <a:r>
              <a:rPr lang="en-US" altLang="zh-CN" sz="2400" kern="0" dirty="0">
                <a:latin typeface="Consolas" panose="020B0609020204030204" pitchFamily="49" charset="0"/>
              </a:rPr>
              <a:t> </a:t>
            </a:r>
            <a:r>
              <a:rPr lang="en-US" altLang="zh-CN" sz="2400" kern="0" dirty="0" err="1">
                <a:latin typeface="Consolas" panose="020B0609020204030204" pitchFamily="49" charset="0"/>
              </a:rPr>
              <a:t>fout</a:t>
            </a:r>
            <a:r>
              <a:rPr lang="en-US" altLang="zh-CN" sz="2400" kern="0" dirty="0">
                <a:latin typeface="Consolas" panose="020B0609020204030204" pitchFamily="49" charset="0"/>
              </a:rPr>
              <a:t>;</a:t>
            </a:r>
          </a:p>
          <a:p>
            <a:pPr marL="0" indent="0">
              <a:buFontTx/>
              <a:buNone/>
            </a:pPr>
            <a:endParaRPr lang="en-US" altLang="zh-CN" sz="2400" kern="0" dirty="0">
              <a:latin typeface="Consolas" panose="020B0609020204030204" pitchFamily="49" charset="0"/>
            </a:endParaRPr>
          </a:p>
          <a:p>
            <a:pPr marL="0" indent="0">
              <a:buFontTx/>
              <a:buNone/>
            </a:pPr>
            <a:r>
              <a:rPr lang="en-US" altLang="zh-CN" sz="2400" kern="0" dirty="0" err="1">
                <a:latin typeface="Consolas" panose="020B0609020204030204" pitchFamily="49" charset="0"/>
              </a:rPr>
              <a:t>fout.open</a:t>
            </a:r>
            <a:r>
              <a:rPr lang="en-US" altLang="zh-CN" sz="2400" kern="0" dirty="0">
                <a:latin typeface="Consolas" panose="020B0609020204030204" pitchFamily="49" charset="0"/>
              </a:rPr>
              <a:t>(</a:t>
            </a:r>
            <a:r>
              <a:rPr lang="zh-CN" altLang="en-US" sz="2400" kern="0" dirty="0">
                <a:solidFill>
                  <a:srgbClr val="00B050"/>
                </a:solidFill>
                <a:latin typeface="Consolas" panose="020B0609020204030204" pitchFamily="49" charset="0"/>
              </a:rPr>
              <a:t>文件名</a:t>
            </a:r>
            <a:r>
              <a:rPr lang="en-US" altLang="zh-CN" sz="2400" kern="0" dirty="0">
                <a:latin typeface="Consolas" panose="020B0609020204030204" pitchFamily="49" charset="0"/>
              </a:rPr>
              <a:t>);</a:t>
            </a:r>
          </a:p>
          <a:p>
            <a:pPr marL="0" indent="0">
              <a:buFontTx/>
              <a:buNone/>
            </a:pPr>
            <a:endParaRPr lang="en-US" altLang="zh-CN" sz="2400" kern="0" dirty="0">
              <a:latin typeface="Consolas" panose="020B0609020204030204" pitchFamily="49" charset="0"/>
            </a:endParaRPr>
          </a:p>
          <a:p>
            <a:pPr marL="0" indent="0">
              <a:buFontTx/>
              <a:buNone/>
            </a:pPr>
            <a:endParaRPr lang="en-US" altLang="zh-CN" sz="2400" kern="0" dirty="0">
              <a:latin typeface="Consolas" panose="020B0609020204030204" pitchFamily="49" charset="0"/>
            </a:endParaRPr>
          </a:p>
          <a:p>
            <a:pPr marL="0" indent="0">
              <a:buFontTx/>
              <a:buNone/>
            </a:pPr>
            <a:r>
              <a:rPr lang="en-US" altLang="zh-CN" sz="2400" kern="0" dirty="0" err="1">
                <a:latin typeface="Consolas" panose="020B0609020204030204" pitchFamily="49" charset="0"/>
              </a:rPr>
              <a:t>fout</a:t>
            </a:r>
            <a:r>
              <a:rPr lang="en-US" altLang="zh-CN" sz="2400" kern="0" dirty="0">
                <a:latin typeface="Consolas" panose="020B0609020204030204" pitchFamily="49" charset="0"/>
              </a:rPr>
              <a:t> &lt;&lt; …;</a:t>
            </a:r>
          </a:p>
          <a:p>
            <a:pPr marL="0" indent="0">
              <a:buFontTx/>
              <a:buNone/>
            </a:pPr>
            <a:endParaRPr lang="en-US" altLang="zh-CN" sz="2400" kern="0" dirty="0">
              <a:latin typeface="Consolas" panose="020B0609020204030204" pitchFamily="49" charset="0"/>
            </a:endParaRPr>
          </a:p>
          <a:p>
            <a:pPr marL="0" indent="0">
              <a:buFontTx/>
              <a:buNone/>
            </a:pPr>
            <a:r>
              <a:rPr lang="en-US" altLang="zh-CN" sz="2400" kern="0" dirty="0" err="1">
                <a:latin typeface="Consolas" panose="020B0609020204030204" pitchFamily="49" charset="0"/>
              </a:rPr>
              <a:t>fout.close</a:t>
            </a:r>
            <a:r>
              <a:rPr lang="en-US" altLang="zh-CN" sz="2400" kern="0" dirty="0">
                <a:latin typeface="Consolas" panose="020B0609020204030204" pitchFamily="49" charset="0"/>
              </a:rPr>
              <a:t>();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08A410B4-B55E-45B7-AA36-0845A58F4E70}"/>
              </a:ext>
            </a:extLst>
          </p:cNvPr>
          <p:cNvSpPr txBox="1">
            <a:spLocks/>
          </p:cNvSpPr>
          <p:nvPr/>
        </p:nvSpPr>
        <p:spPr bwMode="auto">
          <a:xfrm>
            <a:off x="5332863" y="1085659"/>
            <a:ext cx="3321476" cy="50076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891" indent="-342891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80000"/>
              <a:buFont typeface="Wingdings" pitchFamily="2" charset="2"/>
              <a:buChar char="n"/>
              <a:defRPr kumimoji="1" sz="32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742932" indent="-285744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80000"/>
              <a:buBlip>
                <a:blip r:embed="rId3"/>
              </a:buBlip>
              <a:defRPr kumimoji="1" sz="28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marL="1142971" indent="-228594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80000"/>
              <a:buBlip>
                <a:blip r:embed="rId4"/>
              </a:buBlip>
              <a:defRPr kumimoji="1" sz="24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marL="1600160" indent="-228594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80000"/>
              <a:buBlip>
                <a:blip r:embed="rId3"/>
              </a:buBlip>
              <a:defRPr kumimoji="1" sz="24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marL="2057349" indent="-228594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80000"/>
              <a:buBlip>
                <a:blip r:embed="rId4"/>
              </a:buBlip>
              <a:defRPr kumimoji="1" sz="24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  <a:lvl6pPr marL="2514537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726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8914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103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ctr">
              <a:buNone/>
            </a:pPr>
            <a:r>
              <a:rPr lang="zh-CN" altLang="en-US" sz="2800" kern="0" dirty="0">
                <a:latin typeface="宋体" panose="02010600030101010101" pitchFamily="2" charset="-122"/>
                <a:ea typeface="宋体" panose="02010600030101010101" pitchFamily="2" charset="-122"/>
              </a:rPr>
              <a:t>二进制模式：</a:t>
            </a:r>
            <a:endParaRPr lang="en-US" altLang="zh-CN" sz="2800" kern="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buNone/>
            </a:pPr>
            <a:endParaRPr lang="en-US" altLang="zh-CN" sz="1600" kern="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CN" sz="2400" kern="0" dirty="0" err="1">
                <a:latin typeface="Consolas" panose="020B0609020204030204" pitchFamily="49" charset="0"/>
              </a:rPr>
              <a:t>ofstream</a:t>
            </a:r>
            <a:r>
              <a:rPr lang="en-US" altLang="zh-CN" sz="2400" kern="0" dirty="0">
                <a:latin typeface="Consolas" panose="020B0609020204030204" pitchFamily="49" charset="0"/>
              </a:rPr>
              <a:t> </a:t>
            </a:r>
            <a:r>
              <a:rPr lang="en-US" altLang="zh-CN" sz="2400" kern="0" dirty="0" err="1">
                <a:latin typeface="Consolas" panose="020B0609020204030204" pitchFamily="49" charset="0"/>
              </a:rPr>
              <a:t>fout</a:t>
            </a:r>
            <a:r>
              <a:rPr lang="en-US" altLang="zh-CN" sz="2400" kern="0" dirty="0"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endParaRPr lang="en-US" altLang="zh-CN" sz="2400" kern="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CN" sz="2400" kern="0" dirty="0" err="1">
                <a:latin typeface="Consolas" panose="020B0609020204030204" pitchFamily="49" charset="0"/>
              </a:rPr>
              <a:t>fout.open</a:t>
            </a:r>
            <a:r>
              <a:rPr lang="en-US" altLang="zh-CN" sz="2400" kern="0" dirty="0">
                <a:latin typeface="Consolas" panose="020B0609020204030204" pitchFamily="49" charset="0"/>
              </a:rPr>
              <a:t>(</a:t>
            </a:r>
            <a:r>
              <a:rPr lang="zh-CN" altLang="en-US" sz="2400" kern="0" dirty="0">
                <a:solidFill>
                  <a:srgbClr val="00B050"/>
                </a:solidFill>
                <a:latin typeface="Consolas" panose="020B0609020204030204" pitchFamily="49" charset="0"/>
              </a:rPr>
              <a:t>文件名</a:t>
            </a:r>
            <a:r>
              <a:rPr lang="en-US" altLang="zh-CN" sz="2400" kern="0" dirty="0"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altLang="zh-CN" sz="2400" kern="0" dirty="0">
                <a:latin typeface="Consolas" panose="020B0609020204030204" pitchFamily="49" charset="0"/>
              </a:rPr>
              <a:t>    </a:t>
            </a:r>
            <a:r>
              <a:rPr lang="en-US" altLang="zh-CN" sz="2400" kern="0" dirty="0" err="1">
                <a:solidFill>
                  <a:srgbClr val="FF0000"/>
                </a:solidFill>
                <a:latin typeface="Consolas" panose="020B0609020204030204" pitchFamily="49" charset="0"/>
              </a:rPr>
              <a:t>ios</a:t>
            </a:r>
            <a:r>
              <a:rPr lang="en-US" altLang="zh-CN" sz="2400" kern="0" dirty="0">
                <a:solidFill>
                  <a:srgbClr val="FF0000"/>
                </a:solidFill>
                <a:latin typeface="Consolas" panose="020B0609020204030204" pitchFamily="49" charset="0"/>
              </a:rPr>
              <a:t>::binary</a:t>
            </a:r>
            <a:r>
              <a:rPr lang="en-US" altLang="zh-CN" sz="2400" kern="0" dirty="0"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endParaRPr lang="en-US" altLang="zh-CN" sz="2400" kern="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CN" sz="2400" kern="0" dirty="0" err="1">
                <a:latin typeface="Consolas" panose="020B0609020204030204" pitchFamily="49" charset="0"/>
              </a:rPr>
              <a:t>fout.</a:t>
            </a:r>
            <a:r>
              <a:rPr lang="en-US" altLang="zh-CN" sz="2400" kern="0" dirty="0" err="1">
                <a:solidFill>
                  <a:srgbClr val="FF0000"/>
                </a:solidFill>
                <a:latin typeface="Consolas" panose="020B0609020204030204" pitchFamily="49" charset="0"/>
              </a:rPr>
              <a:t>write</a:t>
            </a:r>
            <a:r>
              <a:rPr lang="en-US" altLang="zh-CN" sz="2400" kern="0" dirty="0">
                <a:latin typeface="Consolas" panose="020B0609020204030204" pitchFamily="49" charset="0"/>
              </a:rPr>
              <a:t>(…);</a:t>
            </a:r>
          </a:p>
          <a:p>
            <a:pPr marL="0" indent="0">
              <a:buNone/>
            </a:pPr>
            <a:endParaRPr lang="en-US" altLang="zh-CN" sz="2400" kern="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CN" sz="2400" kern="0" dirty="0" err="1">
                <a:latin typeface="Consolas" panose="020B0609020204030204" pitchFamily="49" charset="0"/>
              </a:rPr>
              <a:t>fout.close</a:t>
            </a:r>
            <a:r>
              <a:rPr lang="en-US" altLang="zh-CN" sz="2400" kern="0" dirty="0">
                <a:latin typeface="Consolas" panose="020B0609020204030204" pitchFamily="49" charset="0"/>
              </a:rPr>
              <a:t>();</a:t>
            </a:r>
          </a:p>
        </p:txBody>
      </p:sp>
      <p:sp>
        <p:nvSpPr>
          <p:cNvPr id="6" name="右箭头 6">
            <a:extLst>
              <a:ext uri="{FF2B5EF4-FFF2-40B4-BE49-F238E27FC236}">
                <a16:creationId xmlns:a16="http://schemas.microsoft.com/office/drawing/2014/main" id="{25E5BAE0-8E9A-4052-803B-9DB711F0BF19}"/>
              </a:ext>
            </a:extLst>
          </p:cNvPr>
          <p:cNvSpPr/>
          <p:nvPr/>
        </p:nvSpPr>
        <p:spPr bwMode="auto">
          <a:xfrm>
            <a:off x="4190783" y="3229806"/>
            <a:ext cx="749734" cy="792088"/>
          </a:xfrm>
          <a:prstGeom prst="rightArrow">
            <a:avLst/>
          </a:prstGeom>
          <a:solidFill>
            <a:srgbClr val="0000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kumimoji="1" lang="zh-CN" altLang="en-US" sz="2400">
              <a:solidFill>
                <a:schemeClr val="tx1"/>
              </a:solidFill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7551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5" grpId="0"/>
      <p:bldP spid="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任务</a:t>
            </a:r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4099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从小到大输出</a:t>
            </a:r>
            <a:r>
              <a:rPr lang="en-US" altLang="zh-CN"/>
              <a:t>1000000</a:t>
            </a:r>
            <a:r>
              <a:rPr lang="zh-CN" altLang="en-US"/>
              <a:t>以内的所有素数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99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内容占位符 2">
            <a:extLst>
              <a:ext uri="{FF2B5EF4-FFF2-40B4-BE49-F238E27FC236}">
                <a16:creationId xmlns:a16="http://schemas.microsoft.com/office/drawing/2014/main" id="{9D72A8C2-33B8-40E7-AF73-824A9C6070E7}"/>
              </a:ext>
            </a:extLst>
          </p:cNvPr>
          <p:cNvSpPr txBox="1">
            <a:spLocks/>
          </p:cNvSpPr>
          <p:nvPr/>
        </p:nvSpPr>
        <p:spPr bwMode="auto">
          <a:xfrm>
            <a:off x="177800" y="952500"/>
            <a:ext cx="8775700" cy="1861676"/>
          </a:xfrm>
          <a:prstGeom prst="rect">
            <a:avLst/>
          </a:prstGeom>
          <a:solidFill>
            <a:srgbClr val="FFFFE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891" indent="-342891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80000"/>
              <a:buFont typeface="Wingdings" pitchFamily="2" charset="2"/>
              <a:buChar char="n"/>
              <a:defRPr kumimoji="1" sz="3200" b="1">
                <a:solidFill>
                  <a:schemeClr val="dk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32" indent="-285744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80000"/>
              <a:buBlip>
                <a:blip r:embed="rId3"/>
              </a:buBlip>
              <a:defRPr kumimoji="1" sz="2800" b="1">
                <a:solidFill>
                  <a:schemeClr val="dk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2971" indent="-228594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80000"/>
              <a:buBlip>
                <a:blip r:embed="rId4"/>
              </a:buBlip>
              <a:defRPr kumimoji="1" sz="2400" b="1">
                <a:solidFill>
                  <a:schemeClr val="dk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160" indent="-228594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80000"/>
              <a:buBlip>
                <a:blip r:embed="rId3"/>
              </a:buBlip>
              <a:defRPr kumimoji="1" sz="2400" b="1">
                <a:solidFill>
                  <a:schemeClr val="dk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349" indent="-228594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80000"/>
              <a:buBlip>
                <a:blip r:embed="rId4"/>
              </a:buBlip>
              <a:defRPr kumimoji="1" sz="2400" b="1">
                <a:solidFill>
                  <a:schemeClr val="dk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537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Font typeface="Wingdings" pitchFamily="2" charset="2"/>
              <a:buNone/>
            </a:pPr>
            <a:endParaRPr lang="zh-CN" altLang="en-US" b="0" kern="0" dirty="0">
              <a:solidFill>
                <a:schemeClr val="tx1"/>
              </a:solidFill>
            </a:endParaRPr>
          </a:p>
        </p:txBody>
      </p:sp>
      <p:sp>
        <p:nvSpPr>
          <p:cNvPr id="20" name="矩形: 一个圆顶角，剪去另一个顶角 19">
            <a:extLst>
              <a:ext uri="{FF2B5EF4-FFF2-40B4-BE49-F238E27FC236}">
                <a16:creationId xmlns:a16="http://schemas.microsoft.com/office/drawing/2014/main" id="{26CE0FA5-B77D-4ACF-9569-8C122CC5DC5A}"/>
              </a:ext>
            </a:extLst>
          </p:cNvPr>
          <p:cNvSpPr/>
          <p:nvPr/>
        </p:nvSpPr>
        <p:spPr bwMode="auto">
          <a:xfrm>
            <a:off x="749226" y="5229200"/>
            <a:ext cx="4608509" cy="432048"/>
          </a:xfrm>
          <a:prstGeom prst="snipRound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zh-CN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文件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A92F26B4-74B3-4065-BFBD-BC2A35FE9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二进制模式输出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28E1D8F-5E8A-411A-B490-51DA8F85853B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53182" y="1052736"/>
            <a:ext cx="8424937" cy="1661696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2800" dirty="0">
                <a:latin typeface="宋体" panose="02010600030101010101" pitchFamily="2" charset="-122"/>
                <a:ea typeface="宋体" panose="02010600030101010101" pitchFamily="2" charset="-122"/>
              </a:rPr>
              <a:t>写入文件：</a:t>
            </a:r>
            <a:endParaRPr lang="en-US" altLang="zh-CN" sz="28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buNone/>
            </a:pPr>
            <a:r>
              <a:rPr lang="zh-CN" altLang="en-US" sz="2800" dirty="0">
                <a:latin typeface="Consolas" panose="020B0609020204030204" pitchFamily="49" charset="0"/>
              </a:rPr>
              <a:t>　　</a:t>
            </a:r>
            <a:r>
              <a:rPr lang="en-US" altLang="zh-CN" sz="2800" dirty="0" err="1">
                <a:latin typeface="Consolas" panose="020B0609020204030204" pitchFamily="49" charset="0"/>
              </a:rPr>
              <a:t>fout.</a:t>
            </a:r>
            <a:r>
              <a:rPr lang="en-US" altLang="zh-CN" sz="2800" dirty="0" err="1">
                <a:solidFill>
                  <a:srgbClr val="FF0000"/>
                </a:solidFill>
                <a:latin typeface="Consolas" panose="020B0609020204030204" pitchFamily="49" charset="0"/>
              </a:rPr>
              <a:t>write</a:t>
            </a:r>
            <a:r>
              <a:rPr lang="en-US" altLang="zh-CN" sz="2800" dirty="0">
                <a:latin typeface="Consolas" panose="020B0609020204030204" pitchFamily="49" charset="0"/>
              </a:rPr>
              <a:t>(</a:t>
            </a:r>
            <a:r>
              <a:rPr lang="zh-CN" altLang="en-US" sz="28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首地址</a:t>
            </a:r>
            <a:r>
              <a:rPr lang="en-US" altLang="zh-CN" sz="2800" dirty="0">
                <a:latin typeface="Consolas" panose="020B0609020204030204" pitchFamily="49" charset="0"/>
              </a:rPr>
              <a:t>, </a:t>
            </a:r>
            <a:r>
              <a:rPr lang="zh-CN" alt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长度</a:t>
            </a:r>
            <a:r>
              <a:rPr lang="en-US" altLang="zh-CN" sz="2800" dirty="0"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zh-CN" altLang="en-US" sz="28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　　内存中什么样，文件中就什么样</a:t>
            </a:r>
            <a:endParaRPr lang="en-US" altLang="zh-CN" sz="28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5" name="矩形: 一个圆顶角，剪去另一个顶角 4">
            <a:extLst>
              <a:ext uri="{FF2B5EF4-FFF2-40B4-BE49-F238E27FC236}">
                <a16:creationId xmlns:a16="http://schemas.microsoft.com/office/drawing/2014/main" id="{54A2E22A-2519-43B4-845A-0745DC75C7A3}"/>
              </a:ext>
            </a:extLst>
          </p:cNvPr>
          <p:cNvSpPr/>
          <p:nvPr/>
        </p:nvSpPr>
        <p:spPr bwMode="auto">
          <a:xfrm>
            <a:off x="749225" y="5229200"/>
            <a:ext cx="2684220" cy="432048"/>
          </a:xfrm>
          <a:prstGeom prst="snipRound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zh-CN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文件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61F508C-356F-4C6C-9048-54055413AE55}"/>
              </a:ext>
            </a:extLst>
          </p:cNvPr>
          <p:cNvSpPr/>
          <p:nvPr/>
        </p:nvSpPr>
        <p:spPr bwMode="auto">
          <a:xfrm>
            <a:off x="732340" y="4076642"/>
            <a:ext cx="7666620" cy="432048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zh-CN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内存</a:t>
            </a:r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6665F750-EDF8-432E-8413-3347CD927F78}"/>
              </a:ext>
            </a:extLst>
          </p:cNvPr>
          <p:cNvCxnSpPr>
            <a:cxnSpLocks/>
          </p:cNvCxnSpPr>
          <p:nvPr/>
        </p:nvCxnSpPr>
        <p:spPr bwMode="auto">
          <a:xfrm>
            <a:off x="2909466" y="3717032"/>
            <a:ext cx="0" cy="36004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B7F3AAA4-AF1D-49E0-91B4-5A5C6F2C14F2}"/>
              </a:ext>
            </a:extLst>
          </p:cNvPr>
          <p:cNvSpPr txBox="1"/>
          <p:nvPr/>
        </p:nvSpPr>
        <p:spPr>
          <a:xfrm>
            <a:off x="2225400" y="3202031"/>
            <a:ext cx="13681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首地址</a:t>
            </a:r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579A67CC-0668-4E5D-A445-1A60C9CD7BCD}"/>
              </a:ext>
            </a:extLst>
          </p:cNvPr>
          <p:cNvCxnSpPr>
            <a:cxnSpLocks/>
          </p:cNvCxnSpPr>
          <p:nvPr/>
        </p:nvCxnSpPr>
        <p:spPr bwMode="auto">
          <a:xfrm>
            <a:off x="2909466" y="4509120"/>
            <a:ext cx="523979" cy="72008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dash"/>
            <a:round/>
            <a:headEnd type="none" w="med" len="med"/>
            <a:tailEnd type="triangle"/>
          </a:ln>
          <a:effectLst/>
        </p:spPr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16EA3DFB-FF57-4001-A12D-4B2424A1BE6A}"/>
              </a:ext>
            </a:extLst>
          </p:cNvPr>
          <p:cNvCxnSpPr>
            <a:cxnSpLocks/>
          </p:cNvCxnSpPr>
          <p:nvPr/>
        </p:nvCxnSpPr>
        <p:spPr bwMode="auto">
          <a:xfrm>
            <a:off x="4835267" y="4509120"/>
            <a:ext cx="522468" cy="72008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dash"/>
            <a:round/>
            <a:headEnd type="none" w="med" len="med"/>
            <a:tailEnd type="triangle"/>
          </a:ln>
          <a:effectLst/>
        </p:spPr>
      </p:cxn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07032C4F-BC8F-48E4-9CE4-9FA81376FFE7}"/>
              </a:ext>
            </a:extLst>
          </p:cNvPr>
          <p:cNvCxnSpPr>
            <a:cxnSpLocks/>
          </p:cNvCxnSpPr>
          <p:nvPr/>
        </p:nvCxnSpPr>
        <p:spPr bwMode="auto">
          <a:xfrm flipV="1">
            <a:off x="3433446" y="5661248"/>
            <a:ext cx="0" cy="36004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01AD0C35-94EB-4F3F-BA0E-F9B583297C6A}"/>
              </a:ext>
            </a:extLst>
          </p:cNvPr>
          <p:cNvCxnSpPr>
            <a:cxnSpLocks/>
          </p:cNvCxnSpPr>
          <p:nvPr/>
        </p:nvCxnSpPr>
        <p:spPr bwMode="auto">
          <a:xfrm flipV="1">
            <a:off x="5357737" y="5661248"/>
            <a:ext cx="0" cy="36004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26CFB795-7E13-423E-BFE9-9BFD5AFDFE38}"/>
              </a:ext>
            </a:extLst>
          </p:cNvPr>
          <p:cNvSpPr txBox="1"/>
          <p:nvPr/>
        </p:nvSpPr>
        <p:spPr>
          <a:xfrm>
            <a:off x="2922756" y="3606264"/>
            <a:ext cx="19052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长度</a:t>
            </a:r>
          </a:p>
        </p:txBody>
      </p: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A1E1468A-F10A-469E-ABF9-F741B6E67F08}"/>
              </a:ext>
            </a:extLst>
          </p:cNvPr>
          <p:cNvCxnSpPr>
            <a:cxnSpLocks/>
          </p:cNvCxnSpPr>
          <p:nvPr/>
        </p:nvCxnSpPr>
        <p:spPr bwMode="auto">
          <a:xfrm>
            <a:off x="4835267" y="3718912"/>
            <a:ext cx="0" cy="36004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6" name="矩形 25">
            <a:extLst>
              <a:ext uri="{FF2B5EF4-FFF2-40B4-BE49-F238E27FC236}">
                <a16:creationId xmlns:a16="http://schemas.microsoft.com/office/drawing/2014/main" id="{4512F282-DD3F-4281-A3C2-888B5015C400}"/>
              </a:ext>
            </a:extLst>
          </p:cNvPr>
          <p:cNvSpPr/>
          <p:nvPr/>
        </p:nvSpPr>
        <p:spPr bwMode="auto">
          <a:xfrm>
            <a:off x="2913248" y="4076642"/>
            <a:ext cx="1924291" cy="43204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93318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4.07407E-6 L 0.05712 0.16759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47" y="838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5" grpId="0" animBg="1"/>
      <p:bldP spid="26" grpId="0" animBg="1"/>
      <p:bldP spid="26" grpId="1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内容占位符 2">
            <a:extLst>
              <a:ext uri="{FF2B5EF4-FFF2-40B4-BE49-F238E27FC236}">
                <a16:creationId xmlns:a16="http://schemas.microsoft.com/office/drawing/2014/main" id="{483EC90C-93F0-4540-9B95-F31CC78B1C10}"/>
              </a:ext>
            </a:extLst>
          </p:cNvPr>
          <p:cNvSpPr txBox="1">
            <a:spLocks/>
          </p:cNvSpPr>
          <p:nvPr/>
        </p:nvSpPr>
        <p:spPr bwMode="auto">
          <a:xfrm>
            <a:off x="5033702" y="952500"/>
            <a:ext cx="3919798" cy="5346700"/>
          </a:xfrm>
          <a:prstGeom prst="rect">
            <a:avLst/>
          </a:prstGeom>
          <a:solidFill>
            <a:srgbClr val="FFFFE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891" indent="-342891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80000"/>
              <a:buFont typeface="Wingdings" pitchFamily="2" charset="2"/>
              <a:buChar char="n"/>
              <a:defRPr kumimoji="1" sz="3200" b="1">
                <a:solidFill>
                  <a:schemeClr val="dk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32" indent="-285744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80000"/>
              <a:buBlip>
                <a:blip r:embed="rId3"/>
              </a:buBlip>
              <a:defRPr kumimoji="1" sz="2800" b="1">
                <a:solidFill>
                  <a:schemeClr val="dk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2971" indent="-228594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80000"/>
              <a:buBlip>
                <a:blip r:embed="rId4"/>
              </a:buBlip>
              <a:defRPr kumimoji="1" sz="2400" b="1">
                <a:solidFill>
                  <a:schemeClr val="dk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160" indent="-228594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80000"/>
              <a:buBlip>
                <a:blip r:embed="rId3"/>
              </a:buBlip>
              <a:defRPr kumimoji="1" sz="2400" b="1">
                <a:solidFill>
                  <a:schemeClr val="dk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349" indent="-228594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80000"/>
              <a:buBlip>
                <a:blip r:embed="rId4"/>
              </a:buBlip>
              <a:defRPr kumimoji="1" sz="2400" b="1">
                <a:solidFill>
                  <a:schemeClr val="dk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537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Font typeface="Wingdings" pitchFamily="2" charset="2"/>
              <a:buNone/>
            </a:pPr>
            <a:endParaRPr lang="zh-CN" altLang="en-US" b="0" kern="0" dirty="0">
              <a:solidFill>
                <a:schemeClr val="tx1"/>
              </a:solidFill>
            </a:endParaRP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36BBCA0F-7625-436A-A009-257B0037D050}"/>
              </a:ext>
            </a:extLst>
          </p:cNvPr>
          <p:cNvSpPr txBox="1">
            <a:spLocks/>
          </p:cNvSpPr>
          <p:nvPr/>
        </p:nvSpPr>
        <p:spPr bwMode="auto">
          <a:xfrm>
            <a:off x="177799" y="952500"/>
            <a:ext cx="3919798" cy="5346700"/>
          </a:xfrm>
          <a:prstGeom prst="rect">
            <a:avLst/>
          </a:prstGeom>
          <a:solidFill>
            <a:srgbClr val="EBFFFA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891" indent="-342891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80000"/>
              <a:buFont typeface="Wingdings" pitchFamily="2" charset="2"/>
              <a:buChar char="n"/>
              <a:defRPr kumimoji="1" sz="3200" b="1">
                <a:solidFill>
                  <a:schemeClr val="dk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32" indent="-285744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80000"/>
              <a:buBlip>
                <a:blip r:embed="rId3"/>
              </a:buBlip>
              <a:defRPr kumimoji="1" sz="2800" b="1">
                <a:solidFill>
                  <a:schemeClr val="dk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2971" indent="-228594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80000"/>
              <a:buBlip>
                <a:blip r:embed="rId4"/>
              </a:buBlip>
              <a:defRPr kumimoji="1" sz="2400" b="1">
                <a:solidFill>
                  <a:schemeClr val="dk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160" indent="-228594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80000"/>
              <a:buBlip>
                <a:blip r:embed="rId3"/>
              </a:buBlip>
              <a:defRPr kumimoji="1" sz="2400" b="1">
                <a:solidFill>
                  <a:schemeClr val="dk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349" indent="-228594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80000"/>
              <a:buBlip>
                <a:blip r:embed="rId4"/>
              </a:buBlip>
              <a:defRPr kumimoji="1" sz="2400" b="1">
                <a:solidFill>
                  <a:schemeClr val="dk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537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Font typeface="Wingdings" pitchFamily="2" charset="2"/>
              <a:buNone/>
            </a:pPr>
            <a:endParaRPr lang="zh-CN" altLang="en-US" b="0" kern="0" dirty="0">
              <a:solidFill>
                <a:schemeClr val="tx1"/>
              </a:solidFill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85C736DC-02C4-459C-8265-3F298D02E4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二进制模式输入</a:t>
            </a:r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C8FD03FE-8E73-4944-A457-98BD778C3AB9}"/>
              </a:ext>
            </a:extLst>
          </p:cNvPr>
          <p:cNvSpPr txBox="1">
            <a:spLocks/>
          </p:cNvSpPr>
          <p:nvPr/>
        </p:nvSpPr>
        <p:spPr bwMode="auto">
          <a:xfrm>
            <a:off x="476960" y="1085658"/>
            <a:ext cx="3321476" cy="5007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891" indent="-342891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SzPct val="80000"/>
              <a:buBlip>
                <a:blip r:embed="rId4"/>
              </a:buBlip>
              <a:defRPr kumimoji="1" sz="32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742932" indent="-285744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SzPct val="80000"/>
              <a:buBlip>
                <a:blip r:embed="rId3"/>
              </a:buBlip>
              <a:defRPr kumimoji="1" sz="28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marL="1142971" indent="-228594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SzPct val="80000"/>
              <a:buBlip>
                <a:blip r:embed="rId4"/>
              </a:buBlip>
              <a:defRPr kumimoji="1" sz="24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marL="1600160" indent="-228594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SzPct val="80000"/>
              <a:buBlip>
                <a:blip r:embed="rId3"/>
              </a:buBlip>
              <a:defRPr kumimoji="1" sz="24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marL="2057349" indent="-228594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SzPct val="80000"/>
              <a:buBlip>
                <a:blip r:embed="rId4"/>
              </a:buBlip>
              <a:defRPr kumimoji="1" sz="24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  <a:lvl6pPr marL="2514537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726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8914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103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ctr">
              <a:buFontTx/>
              <a:buNone/>
            </a:pPr>
            <a:r>
              <a:rPr lang="zh-CN" altLang="en-US" sz="2800" kern="0" dirty="0">
                <a:latin typeface="宋体" panose="02010600030101010101" pitchFamily="2" charset="-122"/>
                <a:ea typeface="宋体" panose="02010600030101010101" pitchFamily="2" charset="-122"/>
              </a:rPr>
              <a:t>文本模式：</a:t>
            </a:r>
            <a:endParaRPr lang="en-US" altLang="zh-CN" sz="2800" kern="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buFontTx/>
              <a:buNone/>
            </a:pPr>
            <a:endParaRPr lang="en-US" altLang="zh-CN" sz="1600" kern="0" dirty="0">
              <a:latin typeface="Consolas" panose="020B0609020204030204" pitchFamily="49" charset="0"/>
            </a:endParaRPr>
          </a:p>
          <a:p>
            <a:pPr marL="0" indent="0">
              <a:buFontTx/>
              <a:buNone/>
            </a:pPr>
            <a:r>
              <a:rPr lang="en-US" altLang="zh-CN" sz="2400" kern="0" dirty="0" err="1">
                <a:latin typeface="Consolas" panose="020B0609020204030204" pitchFamily="49" charset="0"/>
              </a:rPr>
              <a:t>ifstream</a:t>
            </a:r>
            <a:r>
              <a:rPr lang="en-US" altLang="zh-CN" sz="2400" kern="0" dirty="0">
                <a:latin typeface="Consolas" panose="020B0609020204030204" pitchFamily="49" charset="0"/>
              </a:rPr>
              <a:t> fin;</a:t>
            </a:r>
          </a:p>
          <a:p>
            <a:pPr marL="0" indent="0">
              <a:buFontTx/>
              <a:buNone/>
            </a:pPr>
            <a:endParaRPr lang="en-US" altLang="zh-CN" sz="2400" kern="0" dirty="0">
              <a:latin typeface="Consolas" panose="020B0609020204030204" pitchFamily="49" charset="0"/>
            </a:endParaRPr>
          </a:p>
          <a:p>
            <a:pPr marL="0" indent="0">
              <a:buFontTx/>
              <a:buNone/>
            </a:pPr>
            <a:r>
              <a:rPr lang="en-US" altLang="zh-CN" sz="2400" kern="0" dirty="0" err="1">
                <a:latin typeface="Consolas" panose="020B0609020204030204" pitchFamily="49" charset="0"/>
              </a:rPr>
              <a:t>fin.open</a:t>
            </a:r>
            <a:r>
              <a:rPr lang="en-US" altLang="zh-CN" sz="2400" kern="0" dirty="0">
                <a:latin typeface="Consolas" panose="020B0609020204030204" pitchFamily="49" charset="0"/>
              </a:rPr>
              <a:t>(</a:t>
            </a:r>
            <a:r>
              <a:rPr lang="zh-CN" altLang="en-US" sz="2400" kern="0" dirty="0">
                <a:solidFill>
                  <a:srgbClr val="00B050"/>
                </a:solidFill>
                <a:latin typeface="Consolas" panose="020B0609020204030204" pitchFamily="49" charset="0"/>
              </a:rPr>
              <a:t>文件名</a:t>
            </a:r>
            <a:r>
              <a:rPr lang="en-US" altLang="zh-CN" sz="2400" kern="0" dirty="0">
                <a:latin typeface="Consolas" panose="020B0609020204030204" pitchFamily="49" charset="0"/>
              </a:rPr>
              <a:t>);</a:t>
            </a:r>
          </a:p>
          <a:p>
            <a:pPr marL="0" indent="0">
              <a:buFontTx/>
              <a:buNone/>
            </a:pPr>
            <a:endParaRPr lang="en-US" altLang="zh-CN" sz="2400" kern="0" dirty="0">
              <a:latin typeface="Consolas" panose="020B0609020204030204" pitchFamily="49" charset="0"/>
            </a:endParaRPr>
          </a:p>
          <a:p>
            <a:pPr marL="0" indent="0">
              <a:buFontTx/>
              <a:buNone/>
            </a:pPr>
            <a:endParaRPr lang="en-US" altLang="zh-CN" sz="2400" kern="0" dirty="0">
              <a:latin typeface="Consolas" panose="020B0609020204030204" pitchFamily="49" charset="0"/>
            </a:endParaRPr>
          </a:p>
          <a:p>
            <a:pPr marL="0" indent="0">
              <a:buFontTx/>
              <a:buNone/>
            </a:pPr>
            <a:r>
              <a:rPr lang="en-US" altLang="zh-CN" sz="2400" kern="0" dirty="0">
                <a:latin typeface="Consolas" panose="020B0609020204030204" pitchFamily="49" charset="0"/>
              </a:rPr>
              <a:t>fin &gt;&gt; …;</a:t>
            </a:r>
          </a:p>
          <a:p>
            <a:pPr marL="0" indent="0">
              <a:buFontTx/>
              <a:buNone/>
            </a:pPr>
            <a:endParaRPr lang="en-US" altLang="zh-CN" sz="2400" kern="0" dirty="0">
              <a:latin typeface="Consolas" panose="020B0609020204030204" pitchFamily="49" charset="0"/>
            </a:endParaRPr>
          </a:p>
          <a:p>
            <a:pPr marL="0" indent="0">
              <a:buFontTx/>
              <a:buNone/>
            </a:pPr>
            <a:r>
              <a:rPr lang="en-US" altLang="zh-CN" sz="2400" kern="0" dirty="0" err="1">
                <a:latin typeface="Consolas" panose="020B0609020204030204" pitchFamily="49" charset="0"/>
              </a:rPr>
              <a:t>fin.close</a:t>
            </a:r>
            <a:r>
              <a:rPr lang="en-US" altLang="zh-CN" sz="2400" kern="0" dirty="0">
                <a:latin typeface="Consolas" panose="020B0609020204030204" pitchFamily="49" charset="0"/>
              </a:rPr>
              <a:t>();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08A410B4-B55E-45B7-AA36-0845A58F4E70}"/>
              </a:ext>
            </a:extLst>
          </p:cNvPr>
          <p:cNvSpPr txBox="1">
            <a:spLocks/>
          </p:cNvSpPr>
          <p:nvPr/>
        </p:nvSpPr>
        <p:spPr bwMode="auto">
          <a:xfrm>
            <a:off x="5332863" y="1085659"/>
            <a:ext cx="3321476" cy="50076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891" indent="-342891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80000"/>
              <a:buFont typeface="Wingdings" pitchFamily="2" charset="2"/>
              <a:buChar char="n"/>
              <a:defRPr kumimoji="1" sz="32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742932" indent="-285744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80000"/>
              <a:buBlip>
                <a:blip r:embed="rId3"/>
              </a:buBlip>
              <a:defRPr kumimoji="1" sz="28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marL="1142971" indent="-228594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80000"/>
              <a:buBlip>
                <a:blip r:embed="rId4"/>
              </a:buBlip>
              <a:defRPr kumimoji="1" sz="24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marL="1600160" indent="-228594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80000"/>
              <a:buBlip>
                <a:blip r:embed="rId3"/>
              </a:buBlip>
              <a:defRPr kumimoji="1" sz="24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marL="2057349" indent="-228594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80000"/>
              <a:buBlip>
                <a:blip r:embed="rId4"/>
              </a:buBlip>
              <a:defRPr kumimoji="1" sz="24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  <a:lvl6pPr marL="2514537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726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8914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103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ctr">
              <a:buNone/>
            </a:pPr>
            <a:r>
              <a:rPr lang="zh-CN" altLang="en-US" sz="2800" kern="0" dirty="0">
                <a:latin typeface="宋体" panose="02010600030101010101" pitchFamily="2" charset="-122"/>
                <a:ea typeface="宋体" panose="02010600030101010101" pitchFamily="2" charset="-122"/>
              </a:rPr>
              <a:t>二进制模式：</a:t>
            </a:r>
            <a:endParaRPr lang="en-US" altLang="zh-CN" sz="2800" kern="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buNone/>
            </a:pPr>
            <a:endParaRPr lang="en-US" altLang="zh-CN" sz="1600" kern="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CN" sz="2400" kern="0" dirty="0" err="1">
                <a:latin typeface="Consolas" panose="020B0609020204030204" pitchFamily="49" charset="0"/>
              </a:rPr>
              <a:t>ifstream</a:t>
            </a:r>
            <a:r>
              <a:rPr lang="en-US" altLang="zh-CN" sz="2400" kern="0" dirty="0">
                <a:latin typeface="Consolas" panose="020B0609020204030204" pitchFamily="49" charset="0"/>
              </a:rPr>
              <a:t> fin;</a:t>
            </a:r>
          </a:p>
          <a:p>
            <a:pPr marL="0" indent="0">
              <a:buNone/>
            </a:pPr>
            <a:endParaRPr lang="en-US" altLang="zh-CN" sz="2400" kern="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CN" sz="2400" kern="0" dirty="0" err="1">
                <a:latin typeface="Consolas" panose="020B0609020204030204" pitchFamily="49" charset="0"/>
              </a:rPr>
              <a:t>fin.open</a:t>
            </a:r>
            <a:r>
              <a:rPr lang="en-US" altLang="zh-CN" sz="2400" kern="0" dirty="0">
                <a:latin typeface="Consolas" panose="020B0609020204030204" pitchFamily="49" charset="0"/>
              </a:rPr>
              <a:t>(</a:t>
            </a:r>
            <a:r>
              <a:rPr lang="zh-CN" altLang="en-US" sz="2400" kern="0" dirty="0">
                <a:solidFill>
                  <a:srgbClr val="00B050"/>
                </a:solidFill>
                <a:latin typeface="Consolas" panose="020B0609020204030204" pitchFamily="49" charset="0"/>
              </a:rPr>
              <a:t>文件名</a:t>
            </a:r>
            <a:r>
              <a:rPr lang="en-US" altLang="zh-CN" sz="2400" kern="0" dirty="0"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altLang="zh-CN" sz="2400" kern="0" dirty="0">
                <a:latin typeface="Consolas" panose="020B0609020204030204" pitchFamily="49" charset="0"/>
              </a:rPr>
              <a:t>    </a:t>
            </a:r>
            <a:r>
              <a:rPr lang="en-US" altLang="zh-CN" sz="2400" kern="0" dirty="0" err="1">
                <a:solidFill>
                  <a:srgbClr val="FF0000"/>
                </a:solidFill>
                <a:latin typeface="Consolas" panose="020B0609020204030204" pitchFamily="49" charset="0"/>
              </a:rPr>
              <a:t>ios</a:t>
            </a:r>
            <a:r>
              <a:rPr lang="en-US" altLang="zh-CN" sz="2400" kern="0" dirty="0">
                <a:solidFill>
                  <a:srgbClr val="FF0000"/>
                </a:solidFill>
                <a:latin typeface="Consolas" panose="020B0609020204030204" pitchFamily="49" charset="0"/>
              </a:rPr>
              <a:t>::binary</a:t>
            </a:r>
            <a:r>
              <a:rPr lang="en-US" altLang="zh-CN" sz="2400" kern="0" dirty="0"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endParaRPr lang="en-US" altLang="zh-CN" sz="2400" kern="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CN" sz="2400" kern="0" dirty="0" err="1">
                <a:latin typeface="Consolas" panose="020B0609020204030204" pitchFamily="49" charset="0"/>
              </a:rPr>
              <a:t>fin.</a:t>
            </a:r>
            <a:r>
              <a:rPr lang="en-US" altLang="zh-CN" sz="2400" kern="0" dirty="0" err="1">
                <a:solidFill>
                  <a:srgbClr val="FF0000"/>
                </a:solidFill>
                <a:latin typeface="Consolas" panose="020B0609020204030204" pitchFamily="49" charset="0"/>
              </a:rPr>
              <a:t>read</a:t>
            </a:r>
            <a:r>
              <a:rPr lang="en-US" altLang="zh-CN" sz="2400" kern="0" dirty="0">
                <a:latin typeface="Consolas" panose="020B0609020204030204" pitchFamily="49" charset="0"/>
              </a:rPr>
              <a:t>(…);</a:t>
            </a:r>
          </a:p>
          <a:p>
            <a:pPr marL="0" indent="0">
              <a:buNone/>
            </a:pPr>
            <a:endParaRPr lang="en-US" altLang="zh-CN" sz="2400" kern="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CN" sz="2400" kern="0" dirty="0" err="1">
                <a:latin typeface="Consolas" panose="020B0609020204030204" pitchFamily="49" charset="0"/>
              </a:rPr>
              <a:t>fin.close</a:t>
            </a:r>
            <a:r>
              <a:rPr lang="en-US" altLang="zh-CN" sz="2400" kern="0" dirty="0">
                <a:latin typeface="Consolas" panose="020B0609020204030204" pitchFamily="49" charset="0"/>
              </a:rPr>
              <a:t>();</a:t>
            </a:r>
          </a:p>
        </p:txBody>
      </p:sp>
      <p:sp>
        <p:nvSpPr>
          <p:cNvPr id="6" name="右箭头 6">
            <a:extLst>
              <a:ext uri="{FF2B5EF4-FFF2-40B4-BE49-F238E27FC236}">
                <a16:creationId xmlns:a16="http://schemas.microsoft.com/office/drawing/2014/main" id="{25E5BAE0-8E9A-4052-803B-9DB711F0BF19}"/>
              </a:ext>
            </a:extLst>
          </p:cNvPr>
          <p:cNvSpPr/>
          <p:nvPr/>
        </p:nvSpPr>
        <p:spPr bwMode="auto">
          <a:xfrm>
            <a:off x="4190783" y="3229806"/>
            <a:ext cx="749734" cy="792088"/>
          </a:xfrm>
          <a:prstGeom prst="rightArrow">
            <a:avLst/>
          </a:prstGeom>
          <a:solidFill>
            <a:srgbClr val="0000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kumimoji="1" lang="zh-CN" altLang="en-US" sz="2400">
              <a:solidFill>
                <a:schemeClr val="tx1"/>
              </a:solidFill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0342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5" grpId="0"/>
      <p:bldP spid="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内容占位符 2">
            <a:extLst>
              <a:ext uri="{FF2B5EF4-FFF2-40B4-BE49-F238E27FC236}">
                <a16:creationId xmlns:a16="http://schemas.microsoft.com/office/drawing/2014/main" id="{66781373-6F96-4E61-A795-BA735394FFC9}"/>
              </a:ext>
            </a:extLst>
          </p:cNvPr>
          <p:cNvSpPr txBox="1">
            <a:spLocks/>
          </p:cNvSpPr>
          <p:nvPr/>
        </p:nvSpPr>
        <p:spPr bwMode="auto">
          <a:xfrm>
            <a:off x="177800" y="952500"/>
            <a:ext cx="8775700" cy="1861676"/>
          </a:xfrm>
          <a:prstGeom prst="rect">
            <a:avLst/>
          </a:prstGeom>
          <a:solidFill>
            <a:srgbClr val="FFFFE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891" indent="-342891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80000"/>
              <a:buFont typeface="Wingdings" pitchFamily="2" charset="2"/>
              <a:buChar char="n"/>
              <a:defRPr kumimoji="1" sz="3200" b="1">
                <a:solidFill>
                  <a:schemeClr val="dk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32" indent="-285744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80000"/>
              <a:buBlip>
                <a:blip r:embed="rId3"/>
              </a:buBlip>
              <a:defRPr kumimoji="1" sz="2800" b="1">
                <a:solidFill>
                  <a:schemeClr val="dk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2971" indent="-228594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80000"/>
              <a:buBlip>
                <a:blip r:embed="rId4"/>
              </a:buBlip>
              <a:defRPr kumimoji="1" sz="2400" b="1">
                <a:solidFill>
                  <a:schemeClr val="dk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160" indent="-228594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80000"/>
              <a:buBlip>
                <a:blip r:embed="rId3"/>
              </a:buBlip>
              <a:defRPr kumimoji="1" sz="2400" b="1">
                <a:solidFill>
                  <a:schemeClr val="dk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349" indent="-228594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80000"/>
              <a:buBlip>
                <a:blip r:embed="rId4"/>
              </a:buBlip>
              <a:defRPr kumimoji="1" sz="2400" b="1">
                <a:solidFill>
                  <a:schemeClr val="dk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537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Font typeface="Wingdings" pitchFamily="2" charset="2"/>
              <a:buNone/>
            </a:pPr>
            <a:endParaRPr lang="zh-CN" altLang="en-US" b="0" kern="0" dirty="0">
              <a:solidFill>
                <a:schemeClr val="tx1"/>
              </a:solidFill>
            </a:endParaRPr>
          </a:p>
        </p:txBody>
      </p:sp>
      <p:sp>
        <p:nvSpPr>
          <p:cNvPr id="20" name="矩形: 一个圆顶角，剪去另一个顶角 19">
            <a:extLst>
              <a:ext uri="{FF2B5EF4-FFF2-40B4-BE49-F238E27FC236}">
                <a16:creationId xmlns:a16="http://schemas.microsoft.com/office/drawing/2014/main" id="{26CE0FA5-B77D-4ACF-9569-8C122CC5DC5A}"/>
              </a:ext>
            </a:extLst>
          </p:cNvPr>
          <p:cNvSpPr/>
          <p:nvPr/>
        </p:nvSpPr>
        <p:spPr bwMode="auto">
          <a:xfrm>
            <a:off x="749225" y="5223768"/>
            <a:ext cx="6480717" cy="437480"/>
          </a:xfrm>
          <a:prstGeom prst="snipRound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zh-CN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文件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A92F26B4-74B3-4065-BFBD-BC2A35FE9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二进制模式输入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61F508C-356F-4C6C-9048-54055413AE55}"/>
              </a:ext>
            </a:extLst>
          </p:cNvPr>
          <p:cNvSpPr/>
          <p:nvPr/>
        </p:nvSpPr>
        <p:spPr bwMode="auto">
          <a:xfrm>
            <a:off x="732340" y="4071640"/>
            <a:ext cx="7666620" cy="43748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zh-CN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内存</a:t>
            </a:r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6665F750-EDF8-432E-8413-3347CD927F78}"/>
              </a:ext>
            </a:extLst>
          </p:cNvPr>
          <p:cNvCxnSpPr/>
          <p:nvPr/>
        </p:nvCxnSpPr>
        <p:spPr bwMode="auto">
          <a:xfrm>
            <a:off x="2909466" y="3713479"/>
            <a:ext cx="0" cy="36004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D3D05B9A-B457-4462-8252-C1184452E24D}"/>
              </a:ext>
            </a:extLst>
          </p:cNvPr>
          <p:cNvSpPr/>
          <p:nvPr/>
        </p:nvSpPr>
        <p:spPr bwMode="auto">
          <a:xfrm>
            <a:off x="2909466" y="4071640"/>
            <a:ext cx="1924291" cy="43748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7F3AAA4-AF1D-49E0-91B4-5A5C6F2C14F2}"/>
              </a:ext>
            </a:extLst>
          </p:cNvPr>
          <p:cNvSpPr txBox="1"/>
          <p:nvPr/>
        </p:nvSpPr>
        <p:spPr>
          <a:xfrm>
            <a:off x="2225400" y="3189103"/>
            <a:ext cx="13681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首地址</a:t>
            </a:r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9043203B-1402-40C0-ABD8-8D6599E74A50}"/>
              </a:ext>
            </a:extLst>
          </p:cNvPr>
          <p:cNvCxnSpPr>
            <a:cxnSpLocks/>
          </p:cNvCxnSpPr>
          <p:nvPr/>
        </p:nvCxnSpPr>
        <p:spPr bwMode="auto">
          <a:xfrm>
            <a:off x="4835267" y="3713479"/>
            <a:ext cx="0" cy="36004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545649EF-C7E8-4C31-B493-A130636A81D2}"/>
              </a:ext>
            </a:extLst>
          </p:cNvPr>
          <p:cNvSpPr txBox="1"/>
          <p:nvPr/>
        </p:nvSpPr>
        <p:spPr>
          <a:xfrm>
            <a:off x="2922756" y="3600831"/>
            <a:ext cx="19052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长度</a:t>
            </a:r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579A67CC-0668-4E5D-A445-1A60C9CD7BCD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2909466" y="4509120"/>
            <a:ext cx="523980" cy="684953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dash"/>
            <a:round/>
            <a:headEnd type="none" w="med" len="med"/>
            <a:tailEnd type="triangle"/>
          </a:ln>
          <a:effectLst/>
        </p:spPr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16EA3DFB-FF57-4001-A12D-4B2424A1BE6A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4835267" y="4509120"/>
            <a:ext cx="522472" cy="684956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dash"/>
            <a:round/>
            <a:headEnd type="none" w="med" len="med"/>
            <a:tailEnd type="triangle"/>
          </a:ln>
          <a:effectLst/>
        </p:spPr>
      </p:cxnSp>
      <p:sp>
        <p:nvSpPr>
          <p:cNvPr id="23" name="矩形 22">
            <a:extLst>
              <a:ext uri="{FF2B5EF4-FFF2-40B4-BE49-F238E27FC236}">
                <a16:creationId xmlns:a16="http://schemas.microsoft.com/office/drawing/2014/main" id="{77137584-0A43-4684-865E-F85C5D6BB2D3}"/>
              </a:ext>
            </a:extLst>
          </p:cNvPr>
          <p:cNvSpPr/>
          <p:nvPr/>
        </p:nvSpPr>
        <p:spPr bwMode="auto">
          <a:xfrm>
            <a:off x="3433446" y="5223768"/>
            <a:ext cx="1924291" cy="4374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18" name="内容占位符 2">
            <a:extLst>
              <a:ext uri="{FF2B5EF4-FFF2-40B4-BE49-F238E27FC236}">
                <a16:creationId xmlns:a16="http://schemas.microsoft.com/office/drawing/2014/main" id="{C7BF257F-3CF7-44A0-89D7-12D2A81B2574}"/>
              </a:ext>
            </a:extLst>
          </p:cNvPr>
          <p:cNvSpPr txBox="1">
            <a:spLocks/>
          </p:cNvSpPr>
          <p:nvPr/>
        </p:nvSpPr>
        <p:spPr bwMode="auto">
          <a:xfrm>
            <a:off x="353182" y="1052736"/>
            <a:ext cx="8424937" cy="16616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891" indent="-342891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SzPct val="80000"/>
              <a:buBlip>
                <a:blip r:embed="rId4"/>
              </a:buBlip>
              <a:defRPr kumimoji="1" sz="32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742932" indent="-285744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SzPct val="80000"/>
              <a:buBlip>
                <a:blip r:embed="rId3"/>
              </a:buBlip>
              <a:defRPr kumimoji="1" sz="28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marL="1142971" indent="-228594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SzPct val="80000"/>
              <a:buBlip>
                <a:blip r:embed="rId4"/>
              </a:buBlip>
              <a:defRPr kumimoji="1" sz="24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marL="1600160" indent="-228594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SzPct val="80000"/>
              <a:buBlip>
                <a:blip r:embed="rId3"/>
              </a:buBlip>
              <a:defRPr kumimoji="1" sz="24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marL="2057349" indent="-228594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SzPct val="80000"/>
              <a:buBlip>
                <a:blip r:embed="rId4"/>
              </a:buBlip>
              <a:defRPr kumimoji="1" sz="24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  <a:lvl6pPr marL="2514537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726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8914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103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FontTx/>
              <a:buNone/>
            </a:pPr>
            <a:r>
              <a:rPr lang="zh-CN" altLang="en-US" sz="2800" kern="0" dirty="0">
                <a:latin typeface="宋体" panose="02010600030101010101" pitchFamily="2" charset="-122"/>
                <a:ea typeface="宋体" panose="02010600030101010101" pitchFamily="2" charset="-122"/>
              </a:rPr>
              <a:t>读取文件：</a:t>
            </a:r>
            <a:endParaRPr lang="en-US" altLang="zh-CN" sz="2800" kern="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buFontTx/>
              <a:buNone/>
            </a:pPr>
            <a:r>
              <a:rPr lang="zh-CN" altLang="en-US" sz="2800" kern="0" dirty="0">
                <a:latin typeface="Consolas" panose="020B0609020204030204" pitchFamily="49" charset="0"/>
              </a:rPr>
              <a:t>　　</a:t>
            </a:r>
            <a:r>
              <a:rPr lang="en-US" altLang="zh-CN" sz="2800" kern="0" dirty="0" err="1">
                <a:latin typeface="Consolas" panose="020B0609020204030204" pitchFamily="49" charset="0"/>
              </a:rPr>
              <a:t>fin.</a:t>
            </a:r>
            <a:r>
              <a:rPr lang="en-US" altLang="zh-CN" sz="2800" kern="0" dirty="0" err="1">
                <a:solidFill>
                  <a:srgbClr val="FF0000"/>
                </a:solidFill>
                <a:latin typeface="Consolas" panose="020B0609020204030204" pitchFamily="49" charset="0"/>
              </a:rPr>
              <a:t>read</a:t>
            </a:r>
            <a:r>
              <a:rPr lang="en-US" altLang="zh-CN" sz="2800" kern="0" dirty="0">
                <a:latin typeface="Consolas" panose="020B0609020204030204" pitchFamily="49" charset="0"/>
              </a:rPr>
              <a:t>(</a:t>
            </a:r>
            <a:r>
              <a:rPr lang="zh-CN" altLang="en-US" sz="2800" kern="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首地址</a:t>
            </a:r>
            <a:r>
              <a:rPr lang="en-US" altLang="zh-CN" sz="2800" kern="0" dirty="0">
                <a:latin typeface="Consolas" panose="020B0609020204030204" pitchFamily="49" charset="0"/>
              </a:rPr>
              <a:t>, </a:t>
            </a:r>
            <a:r>
              <a:rPr lang="zh-CN" altLang="en-US" sz="2800" kern="0" dirty="0">
                <a:solidFill>
                  <a:srgbClr val="0000FF"/>
                </a:solidFill>
                <a:latin typeface="Consolas" panose="020B0609020204030204" pitchFamily="49" charset="0"/>
              </a:rPr>
              <a:t>长度</a:t>
            </a:r>
            <a:r>
              <a:rPr lang="en-US" altLang="zh-CN" sz="2800" kern="0" dirty="0">
                <a:latin typeface="Consolas" panose="020B0609020204030204" pitchFamily="49" charset="0"/>
              </a:rPr>
              <a:t>);</a:t>
            </a:r>
          </a:p>
          <a:p>
            <a:pPr marL="0" indent="0">
              <a:buFontTx/>
              <a:buNone/>
            </a:pPr>
            <a:r>
              <a:rPr lang="zh-CN" altLang="en-US" sz="2800" kern="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　　文件中什么样，内存中就什么样</a:t>
            </a:r>
            <a:endParaRPr lang="en-US" altLang="zh-CN" sz="2800" kern="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cxnSp>
        <p:nvCxnSpPr>
          <p:cNvPr id="42" name="直接箭头连接符 41">
            <a:extLst>
              <a:ext uri="{FF2B5EF4-FFF2-40B4-BE49-F238E27FC236}">
                <a16:creationId xmlns:a16="http://schemas.microsoft.com/office/drawing/2014/main" id="{14A86DB1-AA4B-47ED-A0DE-CCD9E4406A0B}"/>
              </a:ext>
            </a:extLst>
          </p:cNvPr>
          <p:cNvCxnSpPr>
            <a:cxnSpLocks/>
          </p:cNvCxnSpPr>
          <p:nvPr/>
        </p:nvCxnSpPr>
        <p:spPr bwMode="auto">
          <a:xfrm flipV="1">
            <a:off x="3433446" y="5661248"/>
            <a:ext cx="0" cy="36004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3" name="直接箭头连接符 42">
            <a:extLst>
              <a:ext uri="{FF2B5EF4-FFF2-40B4-BE49-F238E27FC236}">
                <a16:creationId xmlns:a16="http://schemas.microsoft.com/office/drawing/2014/main" id="{BEE40CD7-8EF2-4F75-8EA6-295CCD1C2A79}"/>
              </a:ext>
            </a:extLst>
          </p:cNvPr>
          <p:cNvCxnSpPr>
            <a:cxnSpLocks/>
          </p:cNvCxnSpPr>
          <p:nvPr/>
        </p:nvCxnSpPr>
        <p:spPr bwMode="auto">
          <a:xfrm flipV="1">
            <a:off x="5357737" y="5661248"/>
            <a:ext cx="0" cy="36004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4" name="矩形 43">
            <a:extLst>
              <a:ext uri="{FF2B5EF4-FFF2-40B4-BE49-F238E27FC236}">
                <a16:creationId xmlns:a16="http://schemas.microsoft.com/office/drawing/2014/main" id="{7E92AA72-D9B2-458E-B8E6-08F799ED6285}"/>
              </a:ext>
            </a:extLst>
          </p:cNvPr>
          <p:cNvSpPr/>
          <p:nvPr/>
        </p:nvSpPr>
        <p:spPr bwMode="auto">
          <a:xfrm>
            <a:off x="2909469" y="4071640"/>
            <a:ext cx="1924291" cy="4374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82492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1.48148E-6 L -0.05729 -0.16759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65" y="-838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3" grpId="1" animBg="1"/>
      <p:bldP spid="4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2E62D75A-5B43-489C-B9AB-0DF3526F2B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4358" y="3195969"/>
            <a:ext cx="4319142" cy="1721616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E67D14A3-19C4-4C19-A503-B747C6F1BC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文件中的数据</a:t>
            </a:r>
          </a:p>
        </p:txBody>
      </p:sp>
      <p:pic>
        <p:nvPicPr>
          <p:cNvPr id="4" name="Picture 2" descr="https://gimg2.baidu.com/image_search/src=http%3A%2F%2Fattach.bbs.miui.com%2Fforum%2F201306%2F21%2F220728m5zcr5ecr7cqq7bw.jpg&amp;refer=http%3A%2F%2Fattach.bbs.miui.com&amp;app=2002&amp;size=f9999,10000&amp;q=a80&amp;n=0&amp;g=0n&amp;fmt=jpeg?sec=1622101024&amp;t=f2ac90b4d3007ba703a3df0afdb9d1af">
            <a:extLst>
              <a:ext uri="{FF2B5EF4-FFF2-40B4-BE49-F238E27FC236}">
                <a16:creationId xmlns:a16="http://schemas.microsoft.com/office/drawing/2014/main" id="{54F3B531-80B9-497B-8DF0-F8E8E47F6A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0" y="2758993"/>
            <a:ext cx="4322192" cy="24312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BD1BE17-528D-4CD0-8D26-D94EBCBA98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3176" y="2215024"/>
            <a:ext cx="4321311" cy="3683505"/>
          </a:xfrm>
          <a:prstGeom prst="rect">
            <a:avLst/>
          </a:prstGeom>
        </p:spPr>
      </p:pic>
      <p:sp>
        <p:nvSpPr>
          <p:cNvPr id="6" name="圆角矩形 5">
            <a:extLst>
              <a:ext uri="{FF2B5EF4-FFF2-40B4-BE49-F238E27FC236}">
                <a16:creationId xmlns:a16="http://schemas.microsoft.com/office/drawing/2014/main" id="{9AE840C1-40FE-4F38-8515-7FA1C1EFE3CA}"/>
              </a:ext>
            </a:extLst>
          </p:cNvPr>
          <p:cNvSpPr/>
          <p:nvPr/>
        </p:nvSpPr>
        <p:spPr bwMode="auto">
          <a:xfrm>
            <a:off x="4643176" y="4356037"/>
            <a:ext cx="2016224" cy="216024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kumimoji="1" lang="zh-CN" altLang="en-US" sz="240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7" name="圆角矩形 7">
            <a:extLst>
              <a:ext uri="{FF2B5EF4-FFF2-40B4-BE49-F238E27FC236}">
                <a16:creationId xmlns:a16="http://schemas.microsoft.com/office/drawing/2014/main" id="{10DE3D4F-2C25-40A7-BCB7-A9F5FBDFEF81}"/>
              </a:ext>
            </a:extLst>
          </p:cNvPr>
          <p:cNvSpPr/>
          <p:nvPr/>
        </p:nvSpPr>
        <p:spPr bwMode="auto">
          <a:xfrm>
            <a:off x="6660232" y="5013397"/>
            <a:ext cx="2289458" cy="197856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kumimoji="1" lang="zh-CN" altLang="en-US" sz="240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8" name="圆角矩形 8">
            <a:extLst>
              <a:ext uri="{FF2B5EF4-FFF2-40B4-BE49-F238E27FC236}">
                <a16:creationId xmlns:a16="http://schemas.microsoft.com/office/drawing/2014/main" id="{7EA746D3-0C78-478E-A444-1DF2D321BB08}"/>
              </a:ext>
            </a:extLst>
          </p:cNvPr>
          <p:cNvSpPr/>
          <p:nvPr/>
        </p:nvSpPr>
        <p:spPr bwMode="auto">
          <a:xfrm>
            <a:off x="6659400" y="5682660"/>
            <a:ext cx="2294100" cy="197856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kumimoji="1" lang="zh-CN" altLang="en-US" sz="240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11" name="内容占位符 2">
            <a:extLst>
              <a:ext uri="{FF2B5EF4-FFF2-40B4-BE49-F238E27FC236}">
                <a16:creationId xmlns:a16="http://schemas.microsoft.com/office/drawing/2014/main" id="{78B70D17-21E6-4AD4-808E-B72F9FD4C789}"/>
              </a:ext>
            </a:extLst>
          </p:cNvPr>
          <p:cNvSpPr txBox="1">
            <a:spLocks/>
          </p:cNvSpPr>
          <p:nvPr/>
        </p:nvSpPr>
        <p:spPr bwMode="auto">
          <a:xfrm>
            <a:off x="323528" y="1093698"/>
            <a:ext cx="8225798" cy="5703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891" indent="-342891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SzPct val="80000"/>
              <a:buBlip>
                <a:blip r:embed="rId6"/>
              </a:buBlip>
              <a:defRPr kumimoji="1" sz="32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742932" indent="-285744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SzPct val="80000"/>
              <a:buBlip>
                <a:blip r:embed="rId7"/>
              </a:buBlip>
              <a:defRPr kumimoji="1" sz="28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marL="1142971" indent="-228594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SzPct val="80000"/>
              <a:buBlip>
                <a:blip r:embed="rId6"/>
              </a:buBlip>
              <a:defRPr kumimoji="1" sz="24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marL="1600160" indent="-228594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SzPct val="80000"/>
              <a:buBlip>
                <a:blip r:embed="rId7"/>
              </a:buBlip>
              <a:defRPr kumimoji="1" sz="24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marL="2057349" indent="-228594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SzPct val="80000"/>
              <a:buBlip>
                <a:blip r:embed="rId6"/>
              </a:buBlip>
              <a:defRPr kumimoji="1" sz="24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  <a:lvl6pPr marL="2514537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726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8914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103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FontTx/>
              <a:buNone/>
            </a:pPr>
            <a:r>
              <a:rPr lang="zh-CN" altLang="en-US" sz="2800" kern="0" dirty="0">
                <a:latin typeface="宋体" panose="02010600030101010101" pitchFamily="2" charset="-122"/>
                <a:ea typeface="宋体" panose="02010600030101010101" pitchFamily="2" charset="-122"/>
              </a:rPr>
              <a:t>用记事本打开图片文件</a:t>
            </a:r>
            <a:endParaRPr lang="en-US" altLang="zh-CN" sz="2800" kern="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44011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DD9BEBC6-1A36-4F74-A754-D2036959FD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204"/>
          <a:stretch/>
        </p:blipFill>
        <p:spPr>
          <a:xfrm>
            <a:off x="4943680" y="2083226"/>
            <a:ext cx="3720302" cy="394515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BD1BE17-528D-4CD0-8D26-D94EBCBA98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3176" y="2214049"/>
            <a:ext cx="4321311" cy="3683505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E67D14A3-19C4-4C19-A503-B747C6F1BC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文件中的数据</a:t>
            </a:r>
          </a:p>
        </p:txBody>
      </p:sp>
      <p:sp>
        <p:nvSpPr>
          <p:cNvPr id="6" name="圆角矩形 5">
            <a:extLst>
              <a:ext uri="{FF2B5EF4-FFF2-40B4-BE49-F238E27FC236}">
                <a16:creationId xmlns:a16="http://schemas.microsoft.com/office/drawing/2014/main" id="{9AE840C1-40FE-4F38-8515-7FA1C1EFE3CA}"/>
              </a:ext>
            </a:extLst>
          </p:cNvPr>
          <p:cNvSpPr/>
          <p:nvPr/>
        </p:nvSpPr>
        <p:spPr bwMode="auto">
          <a:xfrm>
            <a:off x="4643176" y="4355988"/>
            <a:ext cx="2016224" cy="216024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kumimoji="1" lang="zh-CN" altLang="en-US" sz="240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7" name="圆角矩形 7">
            <a:extLst>
              <a:ext uri="{FF2B5EF4-FFF2-40B4-BE49-F238E27FC236}">
                <a16:creationId xmlns:a16="http://schemas.microsoft.com/office/drawing/2014/main" id="{10DE3D4F-2C25-40A7-BCB7-A9F5FBDFEF81}"/>
              </a:ext>
            </a:extLst>
          </p:cNvPr>
          <p:cNvSpPr/>
          <p:nvPr/>
        </p:nvSpPr>
        <p:spPr bwMode="auto">
          <a:xfrm>
            <a:off x="6659400" y="4538430"/>
            <a:ext cx="2289458" cy="197856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kumimoji="1" lang="zh-CN" altLang="en-US" sz="240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8" name="圆角矩形 8">
            <a:extLst>
              <a:ext uri="{FF2B5EF4-FFF2-40B4-BE49-F238E27FC236}">
                <a16:creationId xmlns:a16="http://schemas.microsoft.com/office/drawing/2014/main" id="{7EA746D3-0C78-478E-A444-1DF2D321BB08}"/>
              </a:ext>
            </a:extLst>
          </p:cNvPr>
          <p:cNvSpPr/>
          <p:nvPr/>
        </p:nvSpPr>
        <p:spPr bwMode="auto">
          <a:xfrm>
            <a:off x="4643176" y="4723974"/>
            <a:ext cx="2012414" cy="197856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kumimoji="1" lang="zh-CN" altLang="en-US" sz="240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11" name="内容占位符 2">
            <a:extLst>
              <a:ext uri="{FF2B5EF4-FFF2-40B4-BE49-F238E27FC236}">
                <a16:creationId xmlns:a16="http://schemas.microsoft.com/office/drawing/2014/main" id="{35E0D447-78BE-4FE8-B071-A8BABEEDA59F}"/>
              </a:ext>
            </a:extLst>
          </p:cNvPr>
          <p:cNvSpPr txBox="1">
            <a:spLocks/>
          </p:cNvSpPr>
          <p:nvPr/>
        </p:nvSpPr>
        <p:spPr bwMode="auto">
          <a:xfrm>
            <a:off x="323528" y="1093698"/>
            <a:ext cx="8225798" cy="5703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891" indent="-342891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SzPct val="80000"/>
              <a:buBlip>
                <a:blip r:embed="rId5"/>
              </a:buBlip>
              <a:defRPr kumimoji="1" sz="32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742932" indent="-285744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SzPct val="80000"/>
              <a:buBlip>
                <a:blip r:embed="rId6"/>
              </a:buBlip>
              <a:defRPr kumimoji="1" sz="28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marL="1142971" indent="-228594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SzPct val="80000"/>
              <a:buBlip>
                <a:blip r:embed="rId5"/>
              </a:buBlip>
              <a:defRPr kumimoji="1" sz="24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marL="1600160" indent="-228594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SzPct val="80000"/>
              <a:buBlip>
                <a:blip r:embed="rId6"/>
              </a:buBlip>
              <a:defRPr kumimoji="1" sz="24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marL="2057349" indent="-228594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SzPct val="80000"/>
              <a:buBlip>
                <a:blip r:embed="rId5"/>
              </a:buBlip>
              <a:defRPr kumimoji="1" sz="24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  <a:lvl6pPr marL="2514537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726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8914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103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FontTx/>
              <a:buNone/>
            </a:pPr>
            <a:r>
              <a:rPr lang="zh-CN" altLang="en-US" sz="2800" kern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用二进制编辑工具</a:t>
            </a:r>
            <a:r>
              <a:rPr lang="en-US" altLang="zh-CN" sz="2800" kern="0" dirty="0" err="1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UltraEdit</a:t>
            </a:r>
            <a:r>
              <a:rPr lang="zh-CN" altLang="en-US" sz="2800" kern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打开图片文件</a:t>
            </a:r>
            <a:endParaRPr lang="en-US" altLang="zh-CN" sz="2800" kern="0" dirty="0"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pic>
        <p:nvPicPr>
          <p:cNvPr id="13" name="Picture 2" descr="https://gimg2.baidu.com/image_search/src=http%3A%2F%2Fattach.bbs.miui.com%2Fforum%2F201306%2F21%2F220728m5zcr5ecr7cqq7bw.jpg&amp;refer=http%3A%2F%2Fattach.bbs.miui.com&amp;app=2002&amp;size=f9999,10000&amp;q=a80&amp;n=0&amp;g=0n&amp;fmt=jpeg?sec=1622101024&amp;t=f2ac90b4d3007ba703a3df0afdb9d1af">
            <a:extLst>
              <a:ext uri="{FF2B5EF4-FFF2-40B4-BE49-F238E27FC236}">
                <a16:creationId xmlns:a16="http://schemas.microsoft.com/office/drawing/2014/main" id="{C5DA2718-D7DC-47F8-B579-AF764E38C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0" y="2758993"/>
            <a:ext cx="4322192" cy="24312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内容占位符 2">
            <a:extLst>
              <a:ext uri="{FF2B5EF4-FFF2-40B4-BE49-F238E27FC236}">
                <a16:creationId xmlns:a16="http://schemas.microsoft.com/office/drawing/2014/main" id="{35DCDD49-5E16-49A4-B5DB-544C530728F9}"/>
              </a:ext>
            </a:extLst>
          </p:cNvPr>
          <p:cNvSpPr txBox="1">
            <a:spLocks/>
          </p:cNvSpPr>
          <p:nvPr/>
        </p:nvSpPr>
        <p:spPr bwMode="auto">
          <a:xfrm>
            <a:off x="177800" y="5373216"/>
            <a:ext cx="4321311" cy="925984"/>
          </a:xfrm>
          <a:prstGeom prst="rect">
            <a:avLst/>
          </a:prstGeom>
          <a:solidFill>
            <a:srgbClr val="EBEB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891" indent="-342891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80000"/>
              <a:buFont typeface="Wingdings" pitchFamily="2" charset="2"/>
              <a:buChar char="n"/>
              <a:defRPr kumimoji="1" sz="3200" b="1">
                <a:solidFill>
                  <a:schemeClr val="dk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32" indent="-285744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80000"/>
              <a:buBlip>
                <a:blip r:embed="rId6"/>
              </a:buBlip>
              <a:defRPr kumimoji="1" sz="2800" b="1">
                <a:solidFill>
                  <a:schemeClr val="dk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2971" indent="-228594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80000"/>
              <a:buBlip>
                <a:blip r:embed="rId5"/>
              </a:buBlip>
              <a:defRPr kumimoji="1" sz="2400" b="1">
                <a:solidFill>
                  <a:schemeClr val="dk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160" indent="-228594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80000"/>
              <a:buBlip>
                <a:blip r:embed="rId6"/>
              </a:buBlip>
              <a:defRPr kumimoji="1" sz="2400" b="1">
                <a:solidFill>
                  <a:schemeClr val="dk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349" indent="-228594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80000"/>
              <a:buBlip>
                <a:blip r:embed="rId5"/>
              </a:buBlip>
              <a:defRPr kumimoji="1" sz="2400" b="1">
                <a:solidFill>
                  <a:schemeClr val="dk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537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Font typeface="Wingdings" pitchFamily="2" charset="2"/>
              <a:buNone/>
            </a:pPr>
            <a:endParaRPr lang="zh-CN" altLang="en-US" b="0" kern="0" dirty="0">
              <a:solidFill>
                <a:schemeClr val="tx1"/>
              </a:solidFill>
            </a:endParaRPr>
          </a:p>
        </p:txBody>
      </p:sp>
      <p:sp>
        <p:nvSpPr>
          <p:cNvPr id="15" name="内容占位符 2">
            <a:extLst>
              <a:ext uri="{FF2B5EF4-FFF2-40B4-BE49-F238E27FC236}">
                <a16:creationId xmlns:a16="http://schemas.microsoft.com/office/drawing/2014/main" id="{D4A9ABA9-EFE1-4F92-9048-DCFDEBDBF78E}"/>
              </a:ext>
            </a:extLst>
          </p:cNvPr>
          <p:cNvSpPr txBox="1">
            <a:spLocks/>
          </p:cNvSpPr>
          <p:nvPr/>
        </p:nvSpPr>
        <p:spPr bwMode="auto">
          <a:xfrm>
            <a:off x="322537" y="5523440"/>
            <a:ext cx="4158024" cy="5703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891" indent="-342891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SzPct val="80000"/>
              <a:buBlip>
                <a:blip r:embed="rId5"/>
              </a:buBlip>
              <a:defRPr kumimoji="1" sz="32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742932" indent="-285744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SzPct val="80000"/>
              <a:buBlip>
                <a:blip r:embed="rId6"/>
              </a:buBlip>
              <a:defRPr kumimoji="1" sz="28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marL="1142971" indent="-228594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SzPct val="80000"/>
              <a:buBlip>
                <a:blip r:embed="rId5"/>
              </a:buBlip>
              <a:defRPr kumimoji="1" sz="24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marL="1600160" indent="-228594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SzPct val="80000"/>
              <a:buBlip>
                <a:blip r:embed="rId6"/>
              </a:buBlip>
              <a:defRPr kumimoji="1" sz="24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marL="2057349" indent="-228594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SzPct val="80000"/>
              <a:buBlip>
                <a:blip r:embed="rId5"/>
              </a:buBlip>
              <a:defRPr kumimoji="1" sz="24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  <a:lvl6pPr marL="2514537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726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8914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103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FontTx/>
              <a:buNone/>
            </a:pPr>
            <a:r>
              <a:rPr lang="zh-CN" altLang="en-US" sz="2800" kern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文件中是一串二进制串！</a:t>
            </a:r>
          </a:p>
        </p:txBody>
      </p:sp>
    </p:spTree>
    <p:extLst>
      <p:ext uri="{BB962C8B-B14F-4D97-AF65-F5344CB8AC3E}">
        <p14:creationId xmlns:p14="http://schemas.microsoft.com/office/powerpoint/2010/main" val="2786653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1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文件中的数据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323528" y="1093698"/>
            <a:ext cx="8225798" cy="570347"/>
          </a:xfrm>
        </p:spPr>
        <p:txBody>
          <a:bodyPr anchor="ctr"/>
          <a:lstStyle/>
          <a:p>
            <a:pPr marL="0" indent="0">
              <a:buNone/>
            </a:pPr>
            <a:r>
              <a:rPr lang="zh-CN" altLang="en-US" sz="2800" dirty="0">
                <a:latin typeface="宋体" panose="02010600030101010101" pitchFamily="2" charset="-122"/>
                <a:ea typeface="宋体" panose="02010600030101010101" pitchFamily="2" charset="-122"/>
              </a:rPr>
              <a:t>文本文件里也是一串二进制串！</a:t>
            </a:r>
            <a:endParaRPr lang="en-US" altLang="zh-CN" sz="28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/>
          <a:srcRect l="1" r="59741"/>
          <a:stretch/>
        </p:blipFill>
        <p:spPr>
          <a:xfrm>
            <a:off x="709858" y="1964129"/>
            <a:ext cx="2499576" cy="396044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4"/>
          <a:srcRect l="17485"/>
          <a:stretch/>
        </p:blipFill>
        <p:spPr>
          <a:xfrm>
            <a:off x="4696081" y="1844824"/>
            <a:ext cx="3738061" cy="3960440"/>
          </a:xfrm>
          <a:prstGeom prst="rect">
            <a:avLst/>
          </a:prstGeom>
        </p:spPr>
      </p:pic>
      <p:sp>
        <p:nvSpPr>
          <p:cNvPr id="9" name="圆角矩形 8"/>
          <p:cNvSpPr/>
          <p:nvPr/>
        </p:nvSpPr>
        <p:spPr bwMode="auto">
          <a:xfrm>
            <a:off x="4960552" y="1875104"/>
            <a:ext cx="432048" cy="216024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kumimoji="1" lang="zh-CN" altLang="en-US" sz="2400">
              <a:solidFill>
                <a:schemeClr val="tx1"/>
              </a:solidFill>
              <a:latin typeface="宋体" panose="0201060003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428296" y="2556277"/>
            <a:ext cx="7436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宋体" panose="02010600030101010101" pitchFamily="2" charset="-122"/>
              </a:rPr>
              <a:t>换行</a:t>
            </a:r>
          </a:p>
        </p:txBody>
      </p:sp>
      <p:cxnSp>
        <p:nvCxnSpPr>
          <p:cNvPr id="6" name="直接箭头连接符 5"/>
          <p:cNvCxnSpPr>
            <a:cxnSpLocks/>
            <a:stCxn id="4" idx="3"/>
            <a:endCxn id="9" idx="2"/>
          </p:cNvCxnSpPr>
          <p:nvPr/>
        </p:nvCxnSpPr>
        <p:spPr bwMode="auto">
          <a:xfrm flipV="1">
            <a:off x="4171936" y="2091128"/>
            <a:ext cx="1004640" cy="665204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sp>
        <p:nvSpPr>
          <p:cNvPr id="13" name="圆角矩形 12"/>
          <p:cNvSpPr/>
          <p:nvPr/>
        </p:nvSpPr>
        <p:spPr bwMode="auto">
          <a:xfrm>
            <a:off x="4696080" y="1884600"/>
            <a:ext cx="264472" cy="216688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kumimoji="1" lang="zh-CN" altLang="en-US" sz="2400">
              <a:solidFill>
                <a:schemeClr val="tx1"/>
              </a:solidFill>
              <a:latin typeface="宋体" panose="02010600030101010101" pitchFamily="2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238266" y="1985842"/>
            <a:ext cx="11237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字符</a:t>
            </a:r>
            <a:r>
              <a:rPr lang="en-US" altLang="zh-CN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'2'</a:t>
            </a:r>
            <a:endParaRPr lang="zh-CN" altLang="en-US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5" name="直接箭头连接符 14"/>
          <p:cNvCxnSpPr>
            <a:cxnSpLocks/>
            <a:stCxn id="14" idx="3"/>
            <a:endCxn id="13" idx="1"/>
          </p:cNvCxnSpPr>
          <p:nvPr/>
        </p:nvCxnSpPr>
        <p:spPr bwMode="auto">
          <a:xfrm flipV="1">
            <a:off x="4361967" y="1992944"/>
            <a:ext cx="334113" cy="192953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sp>
        <p:nvSpPr>
          <p:cNvPr id="22" name="圆角矩形 21"/>
          <p:cNvSpPr/>
          <p:nvPr/>
        </p:nvSpPr>
        <p:spPr bwMode="auto">
          <a:xfrm>
            <a:off x="6354117" y="5499064"/>
            <a:ext cx="432048" cy="216024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kumimoji="1" lang="zh-CN" altLang="en-US" sz="2400">
              <a:solidFill>
                <a:schemeClr val="tx1"/>
              </a:solidFill>
              <a:latin typeface="宋体" panose="02010600030101010101" pitchFamily="2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6348859" y="5960728"/>
            <a:ext cx="7436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宋体" panose="02010600030101010101" pitchFamily="2" charset="-122"/>
              </a:rPr>
              <a:t>换行</a:t>
            </a:r>
          </a:p>
        </p:txBody>
      </p:sp>
      <p:cxnSp>
        <p:nvCxnSpPr>
          <p:cNvPr id="24" name="直接箭头连接符 23"/>
          <p:cNvCxnSpPr>
            <a:stCxn id="23" idx="0"/>
            <a:endCxn id="22" idx="2"/>
          </p:cNvCxnSpPr>
          <p:nvPr/>
        </p:nvCxnSpPr>
        <p:spPr bwMode="auto">
          <a:xfrm flipH="1" flipV="1">
            <a:off x="6570141" y="5715088"/>
            <a:ext cx="150538" cy="24564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sp>
        <p:nvSpPr>
          <p:cNvPr id="25" name="圆角矩形 24"/>
          <p:cNvSpPr/>
          <p:nvPr/>
        </p:nvSpPr>
        <p:spPr bwMode="auto">
          <a:xfrm>
            <a:off x="5632185" y="5498400"/>
            <a:ext cx="721933" cy="216688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kumimoji="1" lang="zh-CN" altLang="en-US" sz="2400">
              <a:solidFill>
                <a:schemeClr val="tx1"/>
              </a:solidFill>
              <a:latin typeface="宋体" panose="02010600030101010101" pitchFamily="2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4048009" y="5960728"/>
            <a:ext cx="22458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字符</a:t>
            </a:r>
            <a:r>
              <a:rPr lang="en-US" altLang="zh-CN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'3'</a:t>
            </a:r>
            <a:r>
              <a:rPr lang="zh-CN" alt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、</a:t>
            </a:r>
            <a:r>
              <a:rPr lang="en-US" altLang="zh-CN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'9'</a:t>
            </a:r>
            <a:r>
              <a:rPr lang="zh-CN" alt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、</a:t>
            </a:r>
            <a:r>
              <a:rPr lang="en-US" altLang="zh-CN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'7'</a:t>
            </a:r>
            <a:endParaRPr lang="zh-CN" altLang="en-US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7" name="直接箭头连接符 26"/>
          <p:cNvCxnSpPr>
            <a:stCxn id="26" idx="0"/>
            <a:endCxn id="25" idx="2"/>
          </p:cNvCxnSpPr>
          <p:nvPr/>
        </p:nvCxnSpPr>
        <p:spPr bwMode="auto">
          <a:xfrm flipV="1">
            <a:off x="5170950" y="5715088"/>
            <a:ext cx="822202" cy="24564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</p:spTree>
    <p:extLst>
      <p:ext uri="{BB962C8B-B14F-4D97-AF65-F5344CB8AC3E}">
        <p14:creationId xmlns:p14="http://schemas.microsoft.com/office/powerpoint/2010/main" val="1390436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4" grpId="0"/>
      <p:bldP spid="13" grpId="0" animBg="1"/>
      <p:bldP spid="14" grpId="0"/>
      <p:bldP spid="22" grpId="0" animBg="1"/>
      <p:bldP spid="23" grpId="0"/>
      <p:bldP spid="25" grpId="0" animBg="1"/>
      <p:bldP spid="2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文件格式</a:t>
            </a:r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61EF186A-7BC4-4252-8924-417607A9BEC9}"/>
              </a:ext>
            </a:extLst>
          </p:cNvPr>
          <p:cNvSpPr txBox="1">
            <a:spLocks/>
          </p:cNvSpPr>
          <p:nvPr/>
        </p:nvSpPr>
        <p:spPr bwMode="auto">
          <a:xfrm>
            <a:off x="459101" y="954812"/>
            <a:ext cx="8225798" cy="1260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891" indent="-342891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80000"/>
              <a:buFont typeface="Wingdings" pitchFamily="2" charset="2"/>
              <a:buChar char="n"/>
              <a:defRPr kumimoji="1" sz="32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742932" indent="-285744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80000"/>
              <a:buBlip>
                <a:blip r:embed="rId3"/>
              </a:buBlip>
              <a:defRPr kumimoji="1" sz="28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marL="1142971" indent="-228594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80000"/>
              <a:buBlip>
                <a:blip r:embed="rId4"/>
              </a:buBlip>
              <a:defRPr kumimoji="1" sz="24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marL="1600160" indent="-228594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80000"/>
              <a:buBlip>
                <a:blip r:embed="rId3"/>
              </a:buBlip>
              <a:defRPr kumimoji="1" sz="24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marL="2057349" indent="-228594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80000"/>
              <a:buBlip>
                <a:blip r:embed="rId4"/>
              </a:buBlip>
              <a:defRPr kumimoji="1" sz="24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  <a:lvl6pPr marL="2514537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726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8914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103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Font typeface="Wingdings" pitchFamily="2" charset="2"/>
              <a:buNone/>
            </a:pPr>
            <a:r>
              <a:rPr lang="zh-CN" altLang="en-US" sz="2800" kern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文件内容都是一串</a:t>
            </a:r>
            <a:r>
              <a:rPr lang="zh-CN" altLang="en-US" sz="2800" kern="0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二进制串</a:t>
            </a:r>
            <a:r>
              <a:rPr lang="zh-CN" altLang="en-US" sz="2800" kern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！</a:t>
            </a:r>
            <a:endParaRPr lang="en-US" altLang="zh-CN" sz="2800" kern="0" dirty="0"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Wingdings" pitchFamily="2" charset="2"/>
              <a:buNone/>
            </a:pPr>
            <a:r>
              <a:rPr lang="zh-CN" altLang="en-US" sz="2800" kern="0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文件格式</a:t>
            </a:r>
            <a:r>
              <a:rPr lang="zh-CN" altLang="en-US" sz="2800" kern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：解读二进制串的规则</a:t>
            </a:r>
            <a:endParaRPr lang="en-US" altLang="zh-CN" sz="2800" kern="0" dirty="0"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527ECFFD-E8D7-4B45-9B14-A3495DECC58A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00" y="2212586"/>
            <a:ext cx="8775700" cy="3619976"/>
          </a:xfrm>
        </p:spPr>
      </p:pic>
      <p:sp>
        <p:nvSpPr>
          <p:cNvPr id="6" name="内容占位符 2">
            <a:extLst>
              <a:ext uri="{FF2B5EF4-FFF2-40B4-BE49-F238E27FC236}">
                <a16:creationId xmlns:a16="http://schemas.microsoft.com/office/drawing/2014/main" id="{C3F5BF9D-EB5B-4AA4-A36B-6937FA88C84F}"/>
              </a:ext>
            </a:extLst>
          </p:cNvPr>
          <p:cNvSpPr txBox="1">
            <a:spLocks/>
          </p:cNvSpPr>
          <p:nvPr/>
        </p:nvSpPr>
        <p:spPr bwMode="auto">
          <a:xfrm>
            <a:off x="177799" y="5832563"/>
            <a:ext cx="8775700" cy="466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891" indent="-342891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80000"/>
              <a:buFont typeface="Wingdings" pitchFamily="2" charset="2"/>
              <a:buChar char="n"/>
              <a:defRPr kumimoji="1" sz="32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742932" indent="-285744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80000"/>
              <a:buBlip>
                <a:blip r:embed="rId3"/>
              </a:buBlip>
              <a:defRPr kumimoji="1" sz="28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marL="1142971" indent="-228594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80000"/>
              <a:buBlip>
                <a:blip r:embed="rId4"/>
              </a:buBlip>
              <a:defRPr kumimoji="1" sz="24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marL="1600160" indent="-228594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80000"/>
              <a:buBlip>
                <a:blip r:embed="rId3"/>
              </a:buBlip>
              <a:defRPr kumimoji="1" sz="24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marL="2057349" indent="-228594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80000"/>
              <a:buBlip>
                <a:blip r:embed="rId4"/>
              </a:buBlip>
              <a:defRPr kumimoji="1" sz="24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  <a:lvl6pPr marL="2514537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726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8914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103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ctr">
              <a:buFont typeface="Wingdings" pitchFamily="2" charset="2"/>
              <a:buNone/>
            </a:pPr>
            <a:r>
              <a:rPr lang="zh-CN" altLang="en-US" sz="2000" kern="0" dirty="0">
                <a:latin typeface="宋体" panose="02010600030101010101" pitchFamily="2" charset="-122"/>
                <a:ea typeface="宋体" panose="02010600030101010101" pitchFamily="2" charset="-122"/>
              </a:rPr>
              <a:t>电影</a:t>
            </a:r>
            <a:r>
              <a:rPr lang="en-US" altLang="zh-CN" sz="2000" kern="0" dirty="0">
                <a:latin typeface="宋体" panose="02010600030101010101" pitchFamily="2" charset="-122"/>
                <a:ea typeface="宋体" panose="02010600030101010101" pitchFamily="2" charset="-122"/>
              </a:rPr>
              <a:t>《</a:t>
            </a:r>
            <a:r>
              <a:rPr lang="zh-CN" altLang="en-US" sz="2000" kern="0" dirty="0">
                <a:latin typeface="宋体" panose="02010600030101010101" pitchFamily="2" charset="-122"/>
                <a:ea typeface="宋体" panose="02010600030101010101" pitchFamily="2" charset="-122"/>
              </a:rPr>
              <a:t>黑客帝国</a:t>
            </a:r>
            <a:r>
              <a:rPr lang="en-US" altLang="zh-CN" sz="2000" kern="0" dirty="0">
                <a:latin typeface="宋体" panose="02010600030101010101" pitchFamily="2" charset="-122"/>
                <a:ea typeface="宋体" panose="02010600030101010101" pitchFamily="2" charset="-122"/>
              </a:rPr>
              <a:t>》</a:t>
            </a:r>
            <a:r>
              <a:rPr lang="zh-CN" altLang="en-US" sz="2000" kern="0" dirty="0">
                <a:latin typeface="宋体" panose="02010600030101010101" pitchFamily="2" charset="-122"/>
                <a:ea typeface="宋体" panose="02010600030101010101" pitchFamily="2" charset="-122"/>
              </a:rPr>
              <a:t>片段</a:t>
            </a:r>
            <a:endParaRPr lang="en-US" altLang="zh-CN" sz="2000" kern="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30100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文件格式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idx="4294967295"/>
          </p:nvPr>
        </p:nvSpPr>
        <p:spPr>
          <a:xfrm>
            <a:off x="323528" y="1034863"/>
            <a:ext cx="7632847" cy="648072"/>
          </a:xfrm>
        </p:spPr>
        <p:txBody>
          <a:bodyPr anchor="ctr"/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zh-CN" sz="28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.bmp</a:t>
            </a:r>
            <a:r>
              <a:rPr lang="zh-CN" altLang="en-US" sz="28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文件格式</a:t>
            </a:r>
          </a:p>
        </p:txBody>
      </p:sp>
      <p:pic>
        <p:nvPicPr>
          <p:cNvPr id="6" name="内容占位符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323937" y="2271917"/>
            <a:ext cx="8496126" cy="3484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8242" y="2271917"/>
            <a:ext cx="6647516" cy="3893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394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内容占位符 4">
            <a:extLst>
              <a:ext uri="{FF2B5EF4-FFF2-40B4-BE49-F238E27FC236}">
                <a16:creationId xmlns:a16="http://schemas.microsoft.com/office/drawing/2014/main" id="{D8A1BD3C-428D-4284-870A-9844D297A532}"/>
              </a:ext>
            </a:extLst>
          </p:cNvPr>
          <p:cNvSpPr txBox="1">
            <a:spLocks/>
          </p:cNvSpPr>
          <p:nvPr/>
        </p:nvSpPr>
        <p:spPr bwMode="auto">
          <a:xfrm>
            <a:off x="323528" y="1034863"/>
            <a:ext cx="7632847" cy="6480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891" indent="-342891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SzPct val="80000"/>
              <a:buBlip>
                <a:blip r:embed="rId3"/>
              </a:buBlip>
              <a:defRPr kumimoji="1" sz="32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742932" indent="-285744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SzPct val="80000"/>
              <a:buBlip>
                <a:blip r:embed="rId4"/>
              </a:buBlip>
              <a:defRPr kumimoji="1" sz="28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marL="1142971" indent="-228594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SzPct val="80000"/>
              <a:buBlip>
                <a:blip r:embed="rId3"/>
              </a:buBlip>
              <a:defRPr kumimoji="1" sz="24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marL="1600160" indent="-228594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SzPct val="80000"/>
              <a:buBlip>
                <a:blip r:embed="rId4"/>
              </a:buBlip>
              <a:defRPr kumimoji="1" sz="24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marL="2057349" indent="-228594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SzPct val="80000"/>
              <a:buBlip>
                <a:blip r:embed="rId3"/>
              </a:buBlip>
              <a:defRPr kumimoji="1" sz="24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  <a:lvl6pPr marL="2514537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726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8914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103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FontTx/>
              <a:buNone/>
            </a:pPr>
            <a:r>
              <a:rPr lang="en-US" altLang="zh-CN" sz="2800" kern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.bmp</a:t>
            </a:r>
            <a:r>
              <a:rPr lang="zh-CN" altLang="en-US" sz="2800" kern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文件格式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文件格式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5"/>
          <a:srcRect b="69811"/>
          <a:stretch/>
        </p:blipFill>
        <p:spPr>
          <a:xfrm>
            <a:off x="177800" y="2575102"/>
            <a:ext cx="8775700" cy="2297120"/>
          </a:xfrm>
          <a:prstGeom prst="rect">
            <a:avLst/>
          </a:prstGeom>
        </p:spPr>
      </p:pic>
      <p:sp>
        <p:nvSpPr>
          <p:cNvPr id="11" name="圆角矩形 10"/>
          <p:cNvSpPr/>
          <p:nvPr/>
        </p:nvSpPr>
        <p:spPr bwMode="auto">
          <a:xfrm>
            <a:off x="1791005" y="2716858"/>
            <a:ext cx="821539" cy="272092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kumimoji="1" lang="zh-CN" altLang="en-US" sz="240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590223" y="1880025"/>
            <a:ext cx="12235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tx1"/>
                </a:solidFill>
                <a:latin typeface="宋体" panose="02010600030101010101" pitchFamily="2" charset="-122"/>
              </a:rPr>
              <a:t>文件标识</a:t>
            </a:r>
          </a:p>
        </p:txBody>
      </p:sp>
      <p:cxnSp>
        <p:nvCxnSpPr>
          <p:cNvPr id="13" name="直接箭头连接符 12"/>
          <p:cNvCxnSpPr>
            <a:cxnSpLocks/>
            <a:stCxn id="12" idx="2"/>
            <a:endCxn id="11" idx="0"/>
          </p:cNvCxnSpPr>
          <p:nvPr/>
        </p:nvCxnSpPr>
        <p:spPr bwMode="auto">
          <a:xfrm flipH="1">
            <a:off x="2201775" y="2218579"/>
            <a:ext cx="216" cy="498279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sp>
        <p:nvSpPr>
          <p:cNvPr id="18" name="文本框 17"/>
          <p:cNvSpPr txBox="1"/>
          <p:nvPr/>
        </p:nvSpPr>
        <p:spPr>
          <a:xfrm>
            <a:off x="2922617" y="1880025"/>
            <a:ext cx="12235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tx1"/>
                </a:solidFill>
                <a:latin typeface="宋体" panose="02010600030101010101" pitchFamily="2" charset="-122"/>
              </a:rPr>
              <a:t>文件长度</a:t>
            </a:r>
          </a:p>
        </p:txBody>
      </p:sp>
      <p:cxnSp>
        <p:nvCxnSpPr>
          <p:cNvPr id="19" name="直接箭头连接符 18"/>
          <p:cNvCxnSpPr>
            <a:cxnSpLocks/>
            <a:stCxn id="18" idx="2"/>
            <a:endCxn id="44" idx="0"/>
          </p:cNvCxnSpPr>
          <p:nvPr/>
        </p:nvCxnSpPr>
        <p:spPr bwMode="auto">
          <a:xfrm>
            <a:off x="3534385" y="2218578"/>
            <a:ext cx="0" cy="49828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sp>
        <p:nvSpPr>
          <p:cNvPr id="24" name="文本框 23"/>
          <p:cNvSpPr txBox="1"/>
          <p:nvPr/>
        </p:nvSpPr>
        <p:spPr>
          <a:xfrm>
            <a:off x="4704557" y="1880025"/>
            <a:ext cx="12235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tx1"/>
                </a:solidFill>
                <a:latin typeface="宋体" panose="02010600030101010101" pitchFamily="2" charset="-122"/>
              </a:rPr>
              <a:t>保留字段</a:t>
            </a:r>
          </a:p>
        </p:txBody>
      </p:sp>
      <p:cxnSp>
        <p:nvCxnSpPr>
          <p:cNvPr id="26" name="直接箭头连接符 25"/>
          <p:cNvCxnSpPr>
            <a:cxnSpLocks/>
            <a:stCxn id="24" idx="2"/>
            <a:endCxn id="48" idx="0"/>
          </p:cNvCxnSpPr>
          <p:nvPr/>
        </p:nvCxnSpPr>
        <p:spPr bwMode="auto">
          <a:xfrm>
            <a:off x="5316325" y="2218579"/>
            <a:ext cx="4457" cy="498279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sp>
        <p:nvSpPr>
          <p:cNvPr id="32" name="圆角矩形 31"/>
          <p:cNvSpPr/>
          <p:nvPr/>
        </p:nvSpPr>
        <p:spPr bwMode="auto">
          <a:xfrm>
            <a:off x="4451768" y="3669984"/>
            <a:ext cx="4394333" cy="325046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kumimoji="1" lang="zh-CN" altLang="en-US" sz="240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33" name="圆角矩形 32"/>
          <p:cNvSpPr/>
          <p:nvPr/>
        </p:nvSpPr>
        <p:spPr bwMode="auto">
          <a:xfrm>
            <a:off x="1786548" y="3997786"/>
            <a:ext cx="7059554" cy="874436"/>
          </a:xfrm>
          <a:prstGeom prst="roundRect">
            <a:avLst>
              <a:gd name="adj" fmla="val 1427"/>
            </a:avLst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kumimoji="1" lang="zh-CN" altLang="en-US" sz="240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4479307" y="5220489"/>
            <a:ext cx="16740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像素颜色值</a:t>
            </a:r>
            <a:endParaRPr lang="en-US" altLang="zh-CN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RGB</a:t>
            </a:r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5" name="直接箭头连接符 34"/>
          <p:cNvCxnSpPr>
            <a:cxnSpLocks/>
            <a:stCxn id="34" idx="0"/>
            <a:endCxn id="33" idx="2"/>
          </p:cNvCxnSpPr>
          <p:nvPr/>
        </p:nvCxnSpPr>
        <p:spPr bwMode="auto">
          <a:xfrm flipV="1">
            <a:off x="5316325" y="4872222"/>
            <a:ext cx="0" cy="348267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sp>
        <p:nvSpPr>
          <p:cNvPr id="44" name="圆角矩形 16">
            <a:extLst>
              <a:ext uri="{FF2B5EF4-FFF2-40B4-BE49-F238E27FC236}">
                <a16:creationId xmlns:a16="http://schemas.microsoft.com/office/drawing/2014/main" id="{A4C6F718-FB24-465C-A3A4-6F937919E14A}"/>
              </a:ext>
            </a:extLst>
          </p:cNvPr>
          <p:cNvSpPr/>
          <p:nvPr/>
        </p:nvSpPr>
        <p:spPr bwMode="auto">
          <a:xfrm>
            <a:off x="2669829" y="2716858"/>
            <a:ext cx="1729112" cy="272092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kumimoji="1" lang="zh-CN" altLang="en-US" sz="240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48" name="圆角矩形 24">
            <a:extLst>
              <a:ext uri="{FF2B5EF4-FFF2-40B4-BE49-F238E27FC236}">
                <a16:creationId xmlns:a16="http://schemas.microsoft.com/office/drawing/2014/main" id="{14D45F97-3087-4783-A58C-17EC025163C1}"/>
              </a:ext>
            </a:extLst>
          </p:cNvPr>
          <p:cNvSpPr/>
          <p:nvPr/>
        </p:nvSpPr>
        <p:spPr bwMode="auto">
          <a:xfrm>
            <a:off x="4456226" y="2716858"/>
            <a:ext cx="1729112" cy="272092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kumimoji="1" lang="zh-CN" altLang="en-US" sz="240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49" name="圆角矩形 24">
            <a:extLst>
              <a:ext uri="{FF2B5EF4-FFF2-40B4-BE49-F238E27FC236}">
                <a16:creationId xmlns:a16="http://schemas.microsoft.com/office/drawing/2014/main" id="{792CBB66-2FA9-4B7C-8417-08BAA6BCBD4A}"/>
              </a:ext>
            </a:extLst>
          </p:cNvPr>
          <p:cNvSpPr/>
          <p:nvPr/>
        </p:nvSpPr>
        <p:spPr bwMode="auto">
          <a:xfrm>
            <a:off x="6242623" y="2716858"/>
            <a:ext cx="1729112" cy="272092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kumimoji="1" lang="zh-CN" altLang="en-US" sz="240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50" name="圆角矩形 10">
            <a:extLst>
              <a:ext uri="{FF2B5EF4-FFF2-40B4-BE49-F238E27FC236}">
                <a16:creationId xmlns:a16="http://schemas.microsoft.com/office/drawing/2014/main" id="{6EBA83D3-C235-4A16-938E-12325AA0A990}"/>
              </a:ext>
            </a:extLst>
          </p:cNvPr>
          <p:cNvSpPr/>
          <p:nvPr/>
        </p:nvSpPr>
        <p:spPr bwMode="auto">
          <a:xfrm>
            <a:off x="8029019" y="2716858"/>
            <a:ext cx="821539" cy="272092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kumimoji="1" lang="zh-CN" altLang="en-US" sz="240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53" name="圆角矩形 10">
            <a:extLst>
              <a:ext uri="{FF2B5EF4-FFF2-40B4-BE49-F238E27FC236}">
                <a16:creationId xmlns:a16="http://schemas.microsoft.com/office/drawing/2014/main" id="{EFBAB1C2-C3C4-4B44-8657-656B2A15FA42}"/>
              </a:ext>
            </a:extLst>
          </p:cNvPr>
          <p:cNvSpPr/>
          <p:nvPr/>
        </p:nvSpPr>
        <p:spPr bwMode="auto">
          <a:xfrm>
            <a:off x="1786548" y="3037090"/>
            <a:ext cx="821539" cy="272092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kumimoji="1" lang="zh-CN" altLang="en-US" sz="240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54" name="圆角矩形 16">
            <a:extLst>
              <a:ext uri="{FF2B5EF4-FFF2-40B4-BE49-F238E27FC236}">
                <a16:creationId xmlns:a16="http://schemas.microsoft.com/office/drawing/2014/main" id="{1783E03E-E3AB-41DD-A5F5-130C9EE96DFD}"/>
              </a:ext>
            </a:extLst>
          </p:cNvPr>
          <p:cNvSpPr/>
          <p:nvPr/>
        </p:nvSpPr>
        <p:spPr bwMode="auto">
          <a:xfrm>
            <a:off x="2665372" y="3037090"/>
            <a:ext cx="1729112" cy="272092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kumimoji="1" lang="zh-CN" altLang="en-US" sz="240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55" name="圆角矩形 24">
            <a:extLst>
              <a:ext uri="{FF2B5EF4-FFF2-40B4-BE49-F238E27FC236}">
                <a16:creationId xmlns:a16="http://schemas.microsoft.com/office/drawing/2014/main" id="{34B3C60D-4A2B-4E16-91B0-AC20E6127339}"/>
              </a:ext>
            </a:extLst>
          </p:cNvPr>
          <p:cNvSpPr/>
          <p:nvPr/>
        </p:nvSpPr>
        <p:spPr bwMode="auto">
          <a:xfrm>
            <a:off x="4451769" y="3037090"/>
            <a:ext cx="1729112" cy="272092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kumimoji="1" lang="zh-CN" altLang="en-US" sz="240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56" name="圆角矩形 24">
            <a:extLst>
              <a:ext uri="{FF2B5EF4-FFF2-40B4-BE49-F238E27FC236}">
                <a16:creationId xmlns:a16="http://schemas.microsoft.com/office/drawing/2014/main" id="{F6BB2213-2A78-4E23-8F50-8A3A813FDAB9}"/>
              </a:ext>
            </a:extLst>
          </p:cNvPr>
          <p:cNvSpPr/>
          <p:nvPr/>
        </p:nvSpPr>
        <p:spPr bwMode="auto">
          <a:xfrm>
            <a:off x="6238166" y="3037090"/>
            <a:ext cx="821539" cy="272092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kumimoji="1" lang="zh-CN" altLang="en-US" sz="240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57" name="圆角矩形 10">
            <a:extLst>
              <a:ext uri="{FF2B5EF4-FFF2-40B4-BE49-F238E27FC236}">
                <a16:creationId xmlns:a16="http://schemas.microsoft.com/office/drawing/2014/main" id="{BA6182C0-D71A-4F44-ADAA-BC6E5E33424E}"/>
              </a:ext>
            </a:extLst>
          </p:cNvPr>
          <p:cNvSpPr/>
          <p:nvPr/>
        </p:nvSpPr>
        <p:spPr bwMode="auto">
          <a:xfrm>
            <a:off x="8024562" y="3037090"/>
            <a:ext cx="821539" cy="272092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kumimoji="1" lang="zh-CN" altLang="en-US" sz="240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61" name="圆角矩形 24">
            <a:extLst>
              <a:ext uri="{FF2B5EF4-FFF2-40B4-BE49-F238E27FC236}">
                <a16:creationId xmlns:a16="http://schemas.microsoft.com/office/drawing/2014/main" id="{5DD314D9-3090-4818-AF04-D988390F47D6}"/>
              </a:ext>
            </a:extLst>
          </p:cNvPr>
          <p:cNvSpPr/>
          <p:nvPr/>
        </p:nvSpPr>
        <p:spPr bwMode="auto">
          <a:xfrm>
            <a:off x="7131364" y="3037090"/>
            <a:ext cx="821539" cy="272092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kumimoji="1" lang="zh-CN" altLang="en-US" sz="240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63" name="圆角矩形 10">
            <a:extLst>
              <a:ext uri="{FF2B5EF4-FFF2-40B4-BE49-F238E27FC236}">
                <a16:creationId xmlns:a16="http://schemas.microsoft.com/office/drawing/2014/main" id="{E9EA5839-5400-4A5C-80B3-1050FDBC5FCD}"/>
              </a:ext>
            </a:extLst>
          </p:cNvPr>
          <p:cNvSpPr/>
          <p:nvPr/>
        </p:nvSpPr>
        <p:spPr bwMode="auto">
          <a:xfrm>
            <a:off x="1786548" y="3357322"/>
            <a:ext cx="821539" cy="272092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kumimoji="1" lang="zh-CN" altLang="en-US" sz="240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64" name="圆角矩形 16">
            <a:extLst>
              <a:ext uri="{FF2B5EF4-FFF2-40B4-BE49-F238E27FC236}">
                <a16:creationId xmlns:a16="http://schemas.microsoft.com/office/drawing/2014/main" id="{A896170F-1C6A-49D8-B31A-1AC0BA44FEFD}"/>
              </a:ext>
            </a:extLst>
          </p:cNvPr>
          <p:cNvSpPr/>
          <p:nvPr/>
        </p:nvSpPr>
        <p:spPr bwMode="auto">
          <a:xfrm>
            <a:off x="2665372" y="3357322"/>
            <a:ext cx="1729112" cy="272092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kumimoji="1" lang="zh-CN" altLang="en-US" sz="240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65" name="圆角矩形 24">
            <a:extLst>
              <a:ext uri="{FF2B5EF4-FFF2-40B4-BE49-F238E27FC236}">
                <a16:creationId xmlns:a16="http://schemas.microsoft.com/office/drawing/2014/main" id="{9BD237A8-6AFD-49C5-909E-8A1A994A12FF}"/>
              </a:ext>
            </a:extLst>
          </p:cNvPr>
          <p:cNvSpPr/>
          <p:nvPr/>
        </p:nvSpPr>
        <p:spPr bwMode="auto">
          <a:xfrm>
            <a:off x="4451769" y="3357322"/>
            <a:ext cx="1729112" cy="272092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kumimoji="1" lang="zh-CN" altLang="en-US" sz="240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67" name="圆角矩形 10">
            <a:extLst>
              <a:ext uri="{FF2B5EF4-FFF2-40B4-BE49-F238E27FC236}">
                <a16:creationId xmlns:a16="http://schemas.microsoft.com/office/drawing/2014/main" id="{0EB4C163-D4A7-4C21-9093-05784CFA8AC9}"/>
              </a:ext>
            </a:extLst>
          </p:cNvPr>
          <p:cNvSpPr/>
          <p:nvPr/>
        </p:nvSpPr>
        <p:spPr bwMode="auto">
          <a:xfrm>
            <a:off x="8024562" y="3357322"/>
            <a:ext cx="821539" cy="272092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kumimoji="1" lang="zh-CN" altLang="en-US" sz="240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69" name="圆角矩形 24">
            <a:extLst>
              <a:ext uri="{FF2B5EF4-FFF2-40B4-BE49-F238E27FC236}">
                <a16:creationId xmlns:a16="http://schemas.microsoft.com/office/drawing/2014/main" id="{44B52E28-65B5-4657-B74D-DD14E0CD3259}"/>
              </a:ext>
            </a:extLst>
          </p:cNvPr>
          <p:cNvSpPr/>
          <p:nvPr/>
        </p:nvSpPr>
        <p:spPr bwMode="auto">
          <a:xfrm>
            <a:off x="6236871" y="3357322"/>
            <a:ext cx="1729112" cy="272092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kumimoji="1" lang="zh-CN" altLang="en-US" sz="240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70" name="圆角矩形 10">
            <a:extLst>
              <a:ext uri="{FF2B5EF4-FFF2-40B4-BE49-F238E27FC236}">
                <a16:creationId xmlns:a16="http://schemas.microsoft.com/office/drawing/2014/main" id="{9168A1E1-54CF-40B9-91E2-8E33FEA4342C}"/>
              </a:ext>
            </a:extLst>
          </p:cNvPr>
          <p:cNvSpPr/>
          <p:nvPr/>
        </p:nvSpPr>
        <p:spPr bwMode="auto">
          <a:xfrm>
            <a:off x="1786548" y="3669985"/>
            <a:ext cx="821539" cy="272092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kumimoji="1" lang="zh-CN" altLang="en-US" sz="240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71" name="圆角矩形 16">
            <a:extLst>
              <a:ext uri="{FF2B5EF4-FFF2-40B4-BE49-F238E27FC236}">
                <a16:creationId xmlns:a16="http://schemas.microsoft.com/office/drawing/2014/main" id="{527D7FD8-0D52-4CA2-8151-4F7B6FFC998F}"/>
              </a:ext>
            </a:extLst>
          </p:cNvPr>
          <p:cNvSpPr/>
          <p:nvPr/>
        </p:nvSpPr>
        <p:spPr bwMode="auto">
          <a:xfrm>
            <a:off x="2665372" y="3669985"/>
            <a:ext cx="1729112" cy="272092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kumimoji="1" lang="zh-CN" altLang="en-US" sz="240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79" name="文本框 78">
            <a:extLst>
              <a:ext uri="{FF2B5EF4-FFF2-40B4-BE49-F238E27FC236}">
                <a16:creationId xmlns:a16="http://schemas.microsoft.com/office/drawing/2014/main" id="{1FCF9FC1-D28A-48FF-880D-0C85400DBFFD}"/>
              </a:ext>
            </a:extLst>
          </p:cNvPr>
          <p:cNvSpPr txBox="1"/>
          <p:nvPr/>
        </p:nvSpPr>
        <p:spPr>
          <a:xfrm>
            <a:off x="6491433" y="1880025"/>
            <a:ext cx="12235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tx1"/>
                </a:solidFill>
                <a:latin typeface="宋体" panose="02010600030101010101" pitchFamily="2" charset="-122"/>
              </a:rPr>
              <a:t>像素偏移</a:t>
            </a:r>
          </a:p>
        </p:txBody>
      </p:sp>
      <p:cxnSp>
        <p:nvCxnSpPr>
          <p:cNvPr id="80" name="直接箭头连接符 79">
            <a:extLst>
              <a:ext uri="{FF2B5EF4-FFF2-40B4-BE49-F238E27FC236}">
                <a16:creationId xmlns:a16="http://schemas.microsoft.com/office/drawing/2014/main" id="{CEC8CE99-A3D3-40AD-BA2D-FCCE91645C3A}"/>
              </a:ext>
            </a:extLst>
          </p:cNvPr>
          <p:cNvCxnSpPr>
            <a:cxnSpLocks/>
            <a:stCxn id="79" idx="2"/>
            <a:endCxn id="49" idx="0"/>
          </p:cNvCxnSpPr>
          <p:nvPr/>
        </p:nvCxnSpPr>
        <p:spPr bwMode="auto">
          <a:xfrm>
            <a:off x="7103201" y="2218579"/>
            <a:ext cx="3978" cy="498279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sp>
        <p:nvSpPr>
          <p:cNvPr id="83" name="文本框 82">
            <a:extLst>
              <a:ext uri="{FF2B5EF4-FFF2-40B4-BE49-F238E27FC236}">
                <a16:creationId xmlns:a16="http://schemas.microsoft.com/office/drawing/2014/main" id="{B1FC5349-0C96-427C-B25D-4A2CA2450F59}"/>
              </a:ext>
            </a:extLst>
          </p:cNvPr>
          <p:cNvSpPr txBox="1"/>
          <p:nvPr/>
        </p:nvSpPr>
        <p:spPr>
          <a:xfrm>
            <a:off x="7823563" y="1880025"/>
            <a:ext cx="12235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tx1"/>
                </a:solidFill>
                <a:latin typeface="宋体" panose="02010600030101010101" pitchFamily="2" charset="-122"/>
              </a:rPr>
              <a:t>信息头长度</a:t>
            </a:r>
          </a:p>
        </p:txBody>
      </p:sp>
      <p:cxnSp>
        <p:nvCxnSpPr>
          <p:cNvPr id="84" name="直接箭头连接符 83">
            <a:extLst>
              <a:ext uri="{FF2B5EF4-FFF2-40B4-BE49-F238E27FC236}">
                <a16:creationId xmlns:a16="http://schemas.microsoft.com/office/drawing/2014/main" id="{702924DB-0A55-4C62-B2BB-7B3A209743BF}"/>
              </a:ext>
            </a:extLst>
          </p:cNvPr>
          <p:cNvCxnSpPr>
            <a:cxnSpLocks/>
            <a:stCxn id="83" idx="2"/>
            <a:endCxn id="50" idx="0"/>
          </p:cNvCxnSpPr>
          <p:nvPr/>
        </p:nvCxnSpPr>
        <p:spPr bwMode="auto">
          <a:xfrm>
            <a:off x="8435331" y="2218579"/>
            <a:ext cx="4458" cy="498279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sp>
        <p:nvSpPr>
          <p:cNvPr id="89" name="文本框 88">
            <a:extLst>
              <a:ext uri="{FF2B5EF4-FFF2-40B4-BE49-F238E27FC236}">
                <a16:creationId xmlns:a16="http://schemas.microsoft.com/office/drawing/2014/main" id="{FC1B1889-E13D-4F98-BCD8-F2632BF73026}"/>
              </a:ext>
            </a:extLst>
          </p:cNvPr>
          <p:cNvSpPr txBox="1"/>
          <p:nvPr/>
        </p:nvSpPr>
        <p:spPr>
          <a:xfrm>
            <a:off x="2922138" y="1880025"/>
            <a:ext cx="12235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tx1"/>
                </a:solidFill>
                <a:latin typeface="宋体" panose="02010600030101010101" pitchFamily="2" charset="-122"/>
              </a:rPr>
              <a:t>图像宽度</a:t>
            </a:r>
          </a:p>
        </p:txBody>
      </p:sp>
      <p:cxnSp>
        <p:nvCxnSpPr>
          <p:cNvPr id="90" name="直接箭头连接符 89">
            <a:extLst>
              <a:ext uri="{FF2B5EF4-FFF2-40B4-BE49-F238E27FC236}">
                <a16:creationId xmlns:a16="http://schemas.microsoft.com/office/drawing/2014/main" id="{9E041465-632B-447D-9231-355CCD8473CE}"/>
              </a:ext>
            </a:extLst>
          </p:cNvPr>
          <p:cNvCxnSpPr>
            <a:cxnSpLocks/>
            <a:stCxn id="89" idx="2"/>
            <a:endCxn id="54" idx="0"/>
          </p:cNvCxnSpPr>
          <p:nvPr/>
        </p:nvCxnSpPr>
        <p:spPr bwMode="auto">
          <a:xfrm flipH="1">
            <a:off x="3529928" y="2218578"/>
            <a:ext cx="3978" cy="818512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sp>
        <p:nvSpPr>
          <p:cNvPr id="93" name="文本框 92">
            <a:extLst>
              <a:ext uri="{FF2B5EF4-FFF2-40B4-BE49-F238E27FC236}">
                <a16:creationId xmlns:a16="http://schemas.microsoft.com/office/drawing/2014/main" id="{4D837D06-BF44-4045-9C22-EE7E35699D04}"/>
              </a:ext>
            </a:extLst>
          </p:cNvPr>
          <p:cNvSpPr txBox="1"/>
          <p:nvPr/>
        </p:nvSpPr>
        <p:spPr>
          <a:xfrm>
            <a:off x="4704557" y="1880025"/>
            <a:ext cx="12235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tx1"/>
                </a:solidFill>
                <a:latin typeface="宋体" panose="02010600030101010101" pitchFamily="2" charset="-122"/>
              </a:rPr>
              <a:t>图像高度</a:t>
            </a:r>
          </a:p>
        </p:txBody>
      </p:sp>
      <p:cxnSp>
        <p:nvCxnSpPr>
          <p:cNvPr id="94" name="直接箭头连接符 93">
            <a:extLst>
              <a:ext uri="{FF2B5EF4-FFF2-40B4-BE49-F238E27FC236}">
                <a16:creationId xmlns:a16="http://schemas.microsoft.com/office/drawing/2014/main" id="{C443F0DD-A837-4C2A-9FF8-D0364E3E1D79}"/>
              </a:ext>
            </a:extLst>
          </p:cNvPr>
          <p:cNvCxnSpPr>
            <a:cxnSpLocks/>
            <a:stCxn id="93" idx="2"/>
            <a:endCxn id="55" idx="0"/>
          </p:cNvCxnSpPr>
          <p:nvPr/>
        </p:nvCxnSpPr>
        <p:spPr bwMode="auto">
          <a:xfrm>
            <a:off x="5316325" y="2218579"/>
            <a:ext cx="0" cy="818511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sp>
        <p:nvSpPr>
          <p:cNvPr id="97" name="文本框 96">
            <a:extLst>
              <a:ext uri="{FF2B5EF4-FFF2-40B4-BE49-F238E27FC236}">
                <a16:creationId xmlns:a16="http://schemas.microsoft.com/office/drawing/2014/main" id="{B5CC7A3C-18B9-4C20-AEE0-7A51A0FBCE1A}"/>
              </a:ext>
            </a:extLst>
          </p:cNvPr>
          <p:cNvSpPr txBox="1"/>
          <p:nvPr/>
        </p:nvSpPr>
        <p:spPr>
          <a:xfrm>
            <a:off x="6139175" y="1880025"/>
            <a:ext cx="10185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tx1"/>
                </a:solidFill>
                <a:latin typeface="宋体" panose="02010600030101010101" pitchFamily="2" charset="-122"/>
              </a:rPr>
              <a:t>忽略</a:t>
            </a:r>
          </a:p>
        </p:txBody>
      </p:sp>
      <p:cxnSp>
        <p:nvCxnSpPr>
          <p:cNvPr id="98" name="直接箭头连接符 97">
            <a:extLst>
              <a:ext uri="{FF2B5EF4-FFF2-40B4-BE49-F238E27FC236}">
                <a16:creationId xmlns:a16="http://schemas.microsoft.com/office/drawing/2014/main" id="{51BC1B87-3540-48E7-91EE-48F711D97BF5}"/>
              </a:ext>
            </a:extLst>
          </p:cNvPr>
          <p:cNvCxnSpPr>
            <a:cxnSpLocks/>
            <a:stCxn id="97" idx="2"/>
            <a:endCxn id="56" idx="0"/>
          </p:cNvCxnSpPr>
          <p:nvPr/>
        </p:nvCxnSpPr>
        <p:spPr bwMode="auto">
          <a:xfrm>
            <a:off x="6648455" y="2218579"/>
            <a:ext cx="481" cy="818511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sp>
        <p:nvSpPr>
          <p:cNvPr id="103" name="文本框 102">
            <a:extLst>
              <a:ext uri="{FF2B5EF4-FFF2-40B4-BE49-F238E27FC236}">
                <a16:creationId xmlns:a16="http://schemas.microsoft.com/office/drawing/2014/main" id="{B5ACF5EB-47F2-48A4-9239-B635E01855A0}"/>
              </a:ext>
            </a:extLst>
          </p:cNvPr>
          <p:cNvSpPr txBox="1"/>
          <p:nvPr/>
        </p:nvSpPr>
        <p:spPr>
          <a:xfrm>
            <a:off x="7032853" y="2154183"/>
            <a:ext cx="10185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tx1"/>
                </a:solidFill>
                <a:latin typeface="宋体" panose="02010600030101010101" pitchFamily="2" charset="-122"/>
              </a:rPr>
              <a:t>每像素位</a:t>
            </a:r>
          </a:p>
        </p:txBody>
      </p:sp>
      <p:cxnSp>
        <p:nvCxnSpPr>
          <p:cNvPr id="104" name="直接箭头连接符 103">
            <a:extLst>
              <a:ext uri="{FF2B5EF4-FFF2-40B4-BE49-F238E27FC236}">
                <a16:creationId xmlns:a16="http://schemas.microsoft.com/office/drawing/2014/main" id="{2A11B15E-EE60-40F4-80AC-489A83BF9EE1}"/>
              </a:ext>
            </a:extLst>
          </p:cNvPr>
          <p:cNvCxnSpPr>
            <a:cxnSpLocks/>
            <a:stCxn id="103" idx="2"/>
            <a:endCxn id="61" idx="0"/>
          </p:cNvCxnSpPr>
          <p:nvPr/>
        </p:nvCxnSpPr>
        <p:spPr bwMode="auto">
          <a:xfrm>
            <a:off x="7542133" y="2492737"/>
            <a:ext cx="1" cy="544353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sp>
        <p:nvSpPr>
          <p:cNvPr id="107" name="文本框 106">
            <a:extLst>
              <a:ext uri="{FF2B5EF4-FFF2-40B4-BE49-F238E27FC236}">
                <a16:creationId xmlns:a16="http://schemas.microsoft.com/office/drawing/2014/main" id="{DC8653AB-9FD6-4895-80E9-3A230B660D9A}"/>
              </a:ext>
            </a:extLst>
          </p:cNvPr>
          <p:cNvSpPr txBox="1"/>
          <p:nvPr/>
        </p:nvSpPr>
        <p:spPr>
          <a:xfrm>
            <a:off x="7823563" y="1880025"/>
            <a:ext cx="12235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tx1"/>
                </a:solidFill>
                <a:latin typeface="宋体" panose="02010600030101010101" pitchFamily="2" charset="-122"/>
              </a:rPr>
              <a:t>压缩算法</a:t>
            </a:r>
          </a:p>
        </p:txBody>
      </p:sp>
      <p:cxnSp>
        <p:nvCxnSpPr>
          <p:cNvPr id="108" name="直接箭头连接符 107">
            <a:extLst>
              <a:ext uri="{FF2B5EF4-FFF2-40B4-BE49-F238E27FC236}">
                <a16:creationId xmlns:a16="http://schemas.microsoft.com/office/drawing/2014/main" id="{607C1ECB-7F26-4066-8189-0C088097DC2E}"/>
              </a:ext>
            </a:extLst>
          </p:cNvPr>
          <p:cNvCxnSpPr>
            <a:cxnSpLocks/>
            <a:stCxn id="107" idx="2"/>
            <a:endCxn id="57" idx="0"/>
          </p:cNvCxnSpPr>
          <p:nvPr/>
        </p:nvCxnSpPr>
        <p:spPr bwMode="auto">
          <a:xfrm>
            <a:off x="8435331" y="2218579"/>
            <a:ext cx="1" cy="818511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sp>
        <p:nvSpPr>
          <p:cNvPr id="111" name="文本框 110">
            <a:extLst>
              <a:ext uri="{FF2B5EF4-FFF2-40B4-BE49-F238E27FC236}">
                <a16:creationId xmlns:a16="http://schemas.microsoft.com/office/drawing/2014/main" id="{CD41873D-E552-4586-8B9A-EEB29500A26E}"/>
              </a:ext>
            </a:extLst>
          </p:cNvPr>
          <p:cNvSpPr txBox="1"/>
          <p:nvPr/>
        </p:nvSpPr>
        <p:spPr>
          <a:xfrm>
            <a:off x="2915253" y="1866310"/>
            <a:ext cx="12235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tx1"/>
                </a:solidFill>
                <a:latin typeface="宋体" panose="02010600030101010101" pitchFamily="2" charset="-122"/>
              </a:rPr>
              <a:t>像素总字节</a:t>
            </a:r>
          </a:p>
        </p:txBody>
      </p:sp>
      <p:cxnSp>
        <p:nvCxnSpPr>
          <p:cNvPr id="112" name="直接箭头连接符 111">
            <a:extLst>
              <a:ext uri="{FF2B5EF4-FFF2-40B4-BE49-F238E27FC236}">
                <a16:creationId xmlns:a16="http://schemas.microsoft.com/office/drawing/2014/main" id="{3EB3AFE2-238E-4A33-8B7C-E9CAD6D7460C}"/>
              </a:ext>
            </a:extLst>
          </p:cNvPr>
          <p:cNvCxnSpPr>
            <a:cxnSpLocks/>
            <a:stCxn id="111" idx="2"/>
            <a:endCxn id="64" idx="0"/>
          </p:cNvCxnSpPr>
          <p:nvPr/>
        </p:nvCxnSpPr>
        <p:spPr bwMode="auto">
          <a:xfrm>
            <a:off x="3527021" y="2204864"/>
            <a:ext cx="2907" cy="1152458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sp>
        <p:nvSpPr>
          <p:cNvPr id="118" name="文本框 117">
            <a:extLst>
              <a:ext uri="{FF2B5EF4-FFF2-40B4-BE49-F238E27FC236}">
                <a16:creationId xmlns:a16="http://schemas.microsoft.com/office/drawing/2014/main" id="{A9B7897A-2590-4F0A-974C-E47B930C7F74}"/>
              </a:ext>
            </a:extLst>
          </p:cNvPr>
          <p:cNvSpPr txBox="1"/>
          <p:nvPr/>
        </p:nvSpPr>
        <p:spPr>
          <a:xfrm>
            <a:off x="4706546" y="1866310"/>
            <a:ext cx="12235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tx1"/>
                </a:solidFill>
                <a:latin typeface="宋体" panose="02010600030101010101" pitchFamily="2" charset="-122"/>
              </a:rPr>
              <a:t>水平分辨率</a:t>
            </a:r>
          </a:p>
        </p:txBody>
      </p:sp>
      <p:cxnSp>
        <p:nvCxnSpPr>
          <p:cNvPr id="119" name="直接箭头连接符 118">
            <a:extLst>
              <a:ext uri="{FF2B5EF4-FFF2-40B4-BE49-F238E27FC236}">
                <a16:creationId xmlns:a16="http://schemas.microsoft.com/office/drawing/2014/main" id="{72DE89A4-556B-4FEB-945E-503A72509C30}"/>
              </a:ext>
            </a:extLst>
          </p:cNvPr>
          <p:cNvCxnSpPr>
            <a:cxnSpLocks/>
            <a:stCxn id="118" idx="2"/>
            <a:endCxn id="65" idx="0"/>
          </p:cNvCxnSpPr>
          <p:nvPr/>
        </p:nvCxnSpPr>
        <p:spPr bwMode="auto">
          <a:xfrm flipH="1">
            <a:off x="5316325" y="2204864"/>
            <a:ext cx="1989" cy="1152458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sp>
        <p:nvSpPr>
          <p:cNvPr id="122" name="文本框 121">
            <a:extLst>
              <a:ext uri="{FF2B5EF4-FFF2-40B4-BE49-F238E27FC236}">
                <a16:creationId xmlns:a16="http://schemas.microsoft.com/office/drawing/2014/main" id="{C0BA9F6B-0D70-44C6-9782-F4EB1D1E7807}"/>
              </a:ext>
            </a:extLst>
          </p:cNvPr>
          <p:cNvSpPr txBox="1"/>
          <p:nvPr/>
        </p:nvSpPr>
        <p:spPr>
          <a:xfrm>
            <a:off x="6496742" y="1880025"/>
            <a:ext cx="12235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tx1"/>
                </a:solidFill>
                <a:latin typeface="宋体" panose="02010600030101010101" pitchFamily="2" charset="-122"/>
              </a:rPr>
              <a:t>垂直分辨率</a:t>
            </a:r>
          </a:p>
        </p:txBody>
      </p:sp>
      <p:cxnSp>
        <p:nvCxnSpPr>
          <p:cNvPr id="123" name="直接箭头连接符 122">
            <a:extLst>
              <a:ext uri="{FF2B5EF4-FFF2-40B4-BE49-F238E27FC236}">
                <a16:creationId xmlns:a16="http://schemas.microsoft.com/office/drawing/2014/main" id="{16C3E550-5B4F-4A4B-A86A-78915E9E9B83}"/>
              </a:ext>
            </a:extLst>
          </p:cNvPr>
          <p:cNvCxnSpPr>
            <a:cxnSpLocks/>
            <a:stCxn id="122" idx="2"/>
            <a:endCxn id="69" idx="0"/>
          </p:cNvCxnSpPr>
          <p:nvPr/>
        </p:nvCxnSpPr>
        <p:spPr bwMode="auto">
          <a:xfrm flipH="1">
            <a:off x="7101427" y="2218579"/>
            <a:ext cx="7083" cy="1138743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sp>
        <p:nvSpPr>
          <p:cNvPr id="128" name="文本框 127">
            <a:extLst>
              <a:ext uri="{FF2B5EF4-FFF2-40B4-BE49-F238E27FC236}">
                <a16:creationId xmlns:a16="http://schemas.microsoft.com/office/drawing/2014/main" id="{90D21C27-CB38-4E55-94B4-245051619A7C}"/>
              </a:ext>
            </a:extLst>
          </p:cNvPr>
          <p:cNvSpPr txBox="1"/>
          <p:nvPr/>
        </p:nvSpPr>
        <p:spPr>
          <a:xfrm>
            <a:off x="7818254" y="1880025"/>
            <a:ext cx="12235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tx1"/>
                </a:solidFill>
                <a:latin typeface="宋体" panose="02010600030101010101" pitchFamily="2" charset="-122"/>
              </a:rPr>
              <a:t>调色板颜色</a:t>
            </a:r>
          </a:p>
        </p:txBody>
      </p:sp>
      <p:cxnSp>
        <p:nvCxnSpPr>
          <p:cNvPr id="129" name="直接箭头连接符 128">
            <a:extLst>
              <a:ext uri="{FF2B5EF4-FFF2-40B4-BE49-F238E27FC236}">
                <a16:creationId xmlns:a16="http://schemas.microsoft.com/office/drawing/2014/main" id="{ABE6A40E-5348-41AA-A6DF-F34F53354660}"/>
              </a:ext>
            </a:extLst>
          </p:cNvPr>
          <p:cNvCxnSpPr>
            <a:cxnSpLocks/>
            <a:stCxn id="128" idx="2"/>
            <a:endCxn id="67" idx="0"/>
          </p:cNvCxnSpPr>
          <p:nvPr/>
        </p:nvCxnSpPr>
        <p:spPr bwMode="auto">
          <a:xfrm>
            <a:off x="8430022" y="2218579"/>
            <a:ext cx="5310" cy="1138743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cxnSp>
        <p:nvCxnSpPr>
          <p:cNvPr id="132" name="直接箭头连接符 131">
            <a:extLst>
              <a:ext uri="{FF2B5EF4-FFF2-40B4-BE49-F238E27FC236}">
                <a16:creationId xmlns:a16="http://schemas.microsoft.com/office/drawing/2014/main" id="{26BDD690-BB29-403C-B1D5-9750649B36B6}"/>
              </a:ext>
            </a:extLst>
          </p:cNvPr>
          <p:cNvCxnSpPr>
            <a:cxnSpLocks/>
            <a:stCxn id="134" idx="0"/>
            <a:endCxn id="71" idx="2"/>
          </p:cNvCxnSpPr>
          <p:nvPr/>
        </p:nvCxnSpPr>
        <p:spPr bwMode="auto">
          <a:xfrm flipV="1">
            <a:off x="3529928" y="3942077"/>
            <a:ext cx="0" cy="1278412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sp>
        <p:nvSpPr>
          <p:cNvPr id="134" name="文本框 133">
            <a:extLst>
              <a:ext uri="{FF2B5EF4-FFF2-40B4-BE49-F238E27FC236}">
                <a16:creationId xmlns:a16="http://schemas.microsoft.com/office/drawing/2014/main" id="{F2604A30-9DEB-4D96-8415-BAAE10FEE34A}"/>
              </a:ext>
            </a:extLst>
          </p:cNvPr>
          <p:cNvSpPr txBox="1"/>
          <p:nvPr/>
        </p:nvSpPr>
        <p:spPr>
          <a:xfrm>
            <a:off x="2692910" y="5220489"/>
            <a:ext cx="16740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忽略</a:t>
            </a:r>
          </a:p>
        </p:txBody>
      </p:sp>
      <p:sp>
        <p:nvSpPr>
          <p:cNvPr id="58" name="内容占位符 2">
            <a:extLst>
              <a:ext uri="{FF2B5EF4-FFF2-40B4-BE49-F238E27FC236}">
                <a16:creationId xmlns:a16="http://schemas.microsoft.com/office/drawing/2014/main" id="{4586DE33-F0E3-41B1-B6E3-D92DC9333DE1}"/>
              </a:ext>
            </a:extLst>
          </p:cNvPr>
          <p:cNvSpPr txBox="1">
            <a:spLocks/>
          </p:cNvSpPr>
          <p:nvPr/>
        </p:nvSpPr>
        <p:spPr bwMode="auto">
          <a:xfrm>
            <a:off x="5953740" y="5265908"/>
            <a:ext cx="492879" cy="493936"/>
          </a:xfrm>
          <a:prstGeom prst="rect">
            <a:avLst/>
          </a:prstGeom>
          <a:solidFill>
            <a:srgbClr val="457705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891" indent="-342891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80000"/>
              <a:buFont typeface="Wingdings" pitchFamily="2" charset="2"/>
              <a:buChar char="n"/>
              <a:defRPr kumimoji="1" sz="3200" b="1">
                <a:solidFill>
                  <a:schemeClr val="dk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32" indent="-285744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80000"/>
              <a:buBlip>
                <a:blip r:embed="rId4"/>
              </a:buBlip>
              <a:defRPr kumimoji="1" sz="2800" b="1">
                <a:solidFill>
                  <a:schemeClr val="dk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2971" indent="-228594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80000"/>
              <a:buBlip>
                <a:blip r:embed="rId3"/>
              </a:buBlip>
              <a:defRPr kumimoji="1" sz="2400" b="1">
                <a:solidFill>
                  <a:schemeClr val="dk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160" indent="-228594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80000"/>
              <a:buBlip>
                <a:blip r:embed="rId4"/>
              </a:buBlip>
              <a:defRPr kumimoji="1" sz="2400" b="1">
                <a:solidFill>
                  <a:schemeClr val="dk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349" indent="-228594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80000"/>
              <a:buBlip>
                <a:blip r:embed="rId3"/>
              </a:buBlip>
              <a:defRPr kumimoji="1" sz="2400" b="1">
                <a:solidFill>
                  <a:schemeClr val="dk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537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Font typeface="Wingdings" pitchFamily="2" charset="2"/>
              <a:buNone/>
            </a:pPr>
            <a:endParaRPr lang="zh-CN" altLang="en-US" b="0" kern="0" dirty="0">
              <a:solidFill>
                <a:schemeClr val="tx1"/>
              </a:solidFill>
            </a:endParaRPr>
          </a:p>
        </p:txBody>
      </p:sp>
      <p:sp>
        <p:nvSpPr>
          <p:cNvPr id="66" name="圆角矩形 31">
            <a:extLst>
              <a:ext uri="{FF2B5EF4-FFF2-40B4-BE49-F238E27FC236}">
                <a16:creationId xmlns:a16="http://schemas.microsoft.com/office/drawing/2014/main" id="{86A48942-B738-48D4-BF31-A9B54AEC100A}"/>
              </a:ext>
            </a:extLst>
          </p:cNvPr>
          <p:cNvSpPr/>
          <p:nvPr/>
        </p:nvSpPr>
        <p:spPr bwMode="auto">
          <a:xfrm>
            <a:off x="4467877" y="3952366"/>
            <a:ext cx="4363177" cy="70734"/>
          </a:xfrm>
          <a:prstGeom prst="rect">
            <a:avLst/>
          </a:prstGeom>
          <a:solidFill>
            <a:schemeClr val="bg1"/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kumimoji="1" lang="zh-CN" altLang="en-US" sz="240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F55372DC-18E2-4A28-8CB2-40AF73D3914C}"/>
              </a:ext>
            </a:extLst>
          </p:cNvPr>
          <p:cNvSpPr txBox="1"/>
          <p:nvPr/>
        </p:nvSpPr>
        <p:spPr>
          <a:xfrm>
            <a:off x="366209" y="1904999"/>
            <a:ext cx="12235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tx1"/>
                </a:solidFill>
                <a:latin typeface="宋体" panose="02010600030101010101" pitchFamily="2" charset="-122"/>
              </a:rPr>
              <a:t>文件头</a:t>
            </a:r>
          </a:p>
        </p:txBody>
      </p:sp>
      <p:cxnSp>
        <p:nvCxnSpPr>
          <p:cNvPr id="72" name="直接箭头连接符 71">
            <a:extLst>
              <a:ext uri="{FF2B5EF4-FFF2-40B4-BE49-F238E27FC236}">
                <a16:creationId xmlns:a16="http://schemas.microsoft.com/office/drawing/2014/main" id="{265B1A7D-CC6F-424A-884A-5509686A170B}"/>
              </a:ext>
            </a:extLst>
          </p:cNvPr>
          <p:cNvCxnSpPr>
            <a:cxnSpLocks/>
            <a:stCxn id="68" idx="2"/>
          </p:cNvCxnSpPr>
          <p:nvPr/>
        </p:nvCxnSpPr>
        <p:spPr bwMode="auto">
          <a:xfrm>
            <a:off x="977977" y="2243553"/>
            <a:ext cx="808571" cy="473305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sp>
        <p:nvSpPr>
          <p:cNvPr id="62" name="圆角矩形 31">
            <a:extLst>
              <a:ext uri="{FF2B5EF4-FFF2-40B4-BE49-F238E27FC236}">
                <a16:creationId xmlns:a16="http://schemas.microsoft.com/office/drawing/2014/main" id="{D6AD9F88-F234-47CF-A7C9-E55A3E50035D}"/>
              </a:ext>
            </a:extLst>
          </p:cNvPr>
          <p:cNvSpPr/>
          <p:nvPr/>
        </p:nvSpPr>
        <p:spPr bwMode="auto">
          <a:xfrm>
            <a:off x="1788537" y="3627320"/>
            <a:ext cx="2605948" cy="325046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kumimoji="1" lang="zh-CN" altLang="en-US" sz="240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74" name="圆角矩形 31">
            <a:extLst>
              <a:ext uri="{FF2B5EF4-FFF2-40B4-BE49-F238E27FC236}">
                <a16:creationId xmlns:a16="http://schemas.microsoft.com/office/drawing/2014/main" id="{68E6EE2D-3938-4532-B6E0-0A31C2D807FA}"/>
              </a:ext>
            </a:extLst>
          </p:cNvPr>
          <p:cNvSpPr/>
          <p:nvPr/>
        </p:nvSpPr>
        <p:spPr bwMode="auto">
          <a:xfrm>
            <a:off x="1788537" y="2714451"/>
            <a:ext cx="7057564" cy="910114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kumimoji="1" lang="zh-CN" altLang="en-US" sz="240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75" name="圆角矩形 31">
            <a:extLst>
              <a:ext uri="{FF2B5EF4-FFF2-40B4-BE49-F238E27FC236}">
                <a16:creationId xmlns:a16="http://schemas.microsoft.com/office/drawing/2014/main" id="{5847E8DA-A3B4-4A0F-B79B-F0C74F9BBA69}"/>
              </a:ext>
            </a:extLst>
          </p:cNvPr>
          <p:cNvSpPr/>
          <p:nvPr/>
        </p:nvSpPr>
        <p:spPr bwMode="auto">
          <a:xfrm>
            <a:off x="1806371" y="3603523"/>
            <a:ext cx="2576658" cy="45996"/>
          </a:xfrm>
          <a:prstGeom prst="rect">
            <a:avLst/>
          </a:prstGeom>
          <a:solidFill>
            <a:schemeClr val="bg1"/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kumimoji="1" lang="zh-CN" altLang="en-US" sz="2400">
              <a:solidFill>
                <a:schemeClr val="tx1"/>
              </a:solidFill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2847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4" fill="hold">
                      <p:stCondLst>
                        <p:cond delay="indefinite"/>
                      </p:stCondLst>
                      <p:childTnLst>
                        <p:par>
                          <p:cTn id="195" fill="hold">
                            <p:stCondLst>
                              <p:cond delay="0"/>
                            </p:stCondLst>
                            <p:childTnLst>
                              <p:par>
                                <p:cTn id="19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8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1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5" fill="hold">
                      <p:stCondLst>
                        <p:cond delay="indefinite"/>
                      </p:stCondLst>
                      <p:childTnLst>
                        <p:par>
                          <p:cTn id="206" fill="hold">
                            <p:stCondLst>
                              <p:cond delay="0"/>
                            </p:stCondLst>
                            <p:childTnLst>
                              <p:par>
                                <p:cTn id="20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9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2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6" fill="hold">
                      <p:stCondLst>
                        <p:cond delay="indefinite"/>
                      </p:stCondLst>
                      <p:childTnLst>
                        <p:par>
                          <p:cTn id="217" fill="hold">
                            <p:stCondLst>
                              <p:cond delay="0"/>
                            </p:stCondLst>
                            <p:childTnLst>
                              <p:par>
                                <p:cTn id="2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0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3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0" fill="hold">
                      <p:stCondLst>
                        <p:cond delay="indefinite"/>
                      </p:stCondLst>
                      <p:childTnLst>
                        <p:par>
                          <p:cTn id="231" fill="hold">
                            <p:stCondLst>
                              <p:cond delay="0"/>
                            </p:stCondLst>
                            <p:childTnLst>
                              <p:par>
                                <p:cTn id="2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4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7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1" fill="hold">
                      <p:stCondLst>
                        <p:cond delay="indefinite"/>
                      </p:stCondLst>
                      <p:childTnLst>
                        <p:par>
                          <p:cTn id="242" fill="hold">
                            <p:stCondLst>
                              <p:cond delay="0"/>
                            </p:stCondLst>
                            <p:childTnLst>
                              <p:par>
                                <p:cTn id="2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9" fill="hold">
                      <p:stCondLst>
                        <p:cond delay="indefinite"/>
                      </p:stCondLst>
                      <p:childTnLst>
                        <p:par>
                          <p:cTn id="290" fill="hold">
                            <p:stCondLst>
                              <p:cond delay="0"/>
                            </p:stCondLst>
                            <p:childTnLst>
                              <p:par>
                                <p:cTn id="291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3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7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9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2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5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8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9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1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2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4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5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8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1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4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7" fill="hold">
                      <p:stCondLst>
                        <p:cond delay="indefinite"/>
                      </p:stCondLst>
                      <p:childTnLst>
                        <p:par>
                          <p:cTn id="328" fill="hold">
                            <p:stCondLst>
                              <p:cond delay="0"/>
                            </p:stCondLst>
                            <p:childTnLst>
                              <p:par>
                                <p:cTn id="3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1" fill="hold">
                      <p:stCondLst>
                        <p:cond delay="indefinite"/>
                      </p:stCondLst>
                      <p:childTnLst>
                        <p:par>
                          <p:cTn id="342" fill="hold">
                            <p:stCondLst>
                              <p:cond delay="0"/>
                            </p:stCondLst>
                            <p:childTnLst>
                              <p:par>
                                <p:cTn id="3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2" grpId="0"/>
      <p:bldP spid="12" grpId="1"/>
      <p:bldP spid="18" grpId="0"/>
      <p:bldP spid="18" grpId="1"/>
      <p:bldP spid="24" grpId="0"/>
      <p:bldP spid="24" grpId="1"/>
      <p:bldP spid="32" grpId="0" animBg="1"/>
      <p:bldP spid="33" grpId="0" animBg="1"/>
      <p:bldP spid="34" grpId="0"/>
      <p:bldP spid="44" grpId="0" animBg="1"/>
      <p:bldP spid="44" grpId="1" animBg="1"/>
      <p:bldP spid="48" grpId="0" animBg="1"/>
      <p:bldP spid="48" grpId="1" animBg="1"/>
      <p:bldP spid="49" grpId="0" animBg="1"/>
      <p:bldP spid="49" grpId="1" animBg="1"/>
      <p:bldP spid="49" grpId="2" animBg="1"/>
      <p:bldP spid="50" grpId="0" animBg="1"/>
      <p:bldP spid="50" grpId="1" animBg="1"/>
      <p:bldP spid="53" grpId="0" animBg="1"/>
      <p:bldP spid="53" grpId="1" animBg="1"/>
      <p:bldP spid="54" grpId="0" animBg="1"/>
      <p:bldP spid="54" grpId="1" animBg="1"/>
      <p:bldP spid="54" grpId="2" animBg="1"/>
      <p:bldP spid="55" grpId="0" animBg="1"/>
      <p:bldP spid="55" grpId="1" animBg="1"/>
      <p:bldP spid="55" grpId="2" animBg="1"/>
      <p:bldP spid="56" grpId="0" animBg="1"/>
      <p:bldP spid="56" grpId="1" animBg="1"/>
      <p:bldP spid="57" grpId="0" animBg="1"/>
      <p:bldP spid="57" grpId="1" animBg="1"/>
      <p:bldP spid="61" grpId="0" animBg="1"/>
      <p:bldP spid="61" grpId="1" animBg="1"/>
      <p:bldP spid="61" grpId="2" animBg="1"/>
      <p:bldP spid="63" grpId="0" animBg="1"/>
      <p:bldP spid="63" grpId="1" animBg="1"/>
      <p:bldP spid="64" grpId="0" animBg="1"/>
      <p:bldP spid="64" grpId="1" animBg="1"/>
      <p:bldP spid="65" grpId="0" animBg="1"/>
      <p:bldP spid="65" grpId="1" animBg="1"/>
      <p:bldP spid="67" grpId="0" animBg="1"/>
      <p:bldP spid="67" grpId="1" animBg="1"/>
      <p:bldP spid="69" grpId="0" animBg="1"/>
      <p:bldP spid="69" grpId="1" animBg="1"/>
      <p:bldP spid="70" grpId="0" animBg="1"/>
      <p:bldP spid="70" grpId="1" animBg="1"/>
      <p:bldP spid="71" grpId="0" animBg="1"/>
      <p:bldP spid="71" grpId="1" animBg="1"/>
      <p:bldP spid="79" grpId="0"/>
      <p:bldP spid="79" grpId="1"/>
      <p:bldP spid="79" grpId="2"/>
      <p:bldP spid="83" grpId="0"/>
      <p:bldP spid="83" grpId="1"/>
      <p:bldP spid="89" grpId="0"/>
      <p:bldP spid="89" grpId="1"/>
      <p:bldP spid="89" grpId="2"/>
      <p:bldP spid="93" grpId="0"/>
      <p:bldP spid="93" grpId="1"/>
      <p:bldP spid="93" grpId="2"/>
      <p:bldP spid="97" grpId="0"/>
      <p:bldP spid="97" grpId="1"/>
      <p:bldP spid="103" grpId="0"/>
      <p:bldP spid="103" grpId="1"/>
      <p:bldP spid="103" grpId="2"/>
      <p:bldP spid="107" grpId="0"/>
      <p:bldP spid="107" grpId="1"/>
      <p:bldP spid="111" grpId="0"/>
      <p:bldP spid="111" grpId="1"/>
      <p:bldP spid="118" grpId="0"/>
      <p:bldP spid="118" grpId="1"/>
      <p:bldP spid="122" grpId="0"/>
      <p:bldP spid="122" grpId="1"/>
      <p:bldP spid="128" grpId="0"/>
      <p:bldP spid="128" grpId="1"/>
      <p:bldP spid="134" grpId="0"/>
      <p:bldP spid="134" grpId="1"/>
      <p:bldP spid="58" grpId="0" animBg="1"/>
      <p:bldP spid="68" grpId="0"/>
      <p:bldP spid="62" grpId="0" animBg="1"/>
      <p:bldP spid="74" grpId="0" animBg="1"/>
      <p:bldP spid="7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内容占位符 2">
            <a:extLst>
              <a:ext uri="{FF2B5EF4-FFF2-40B4-BE49-F238E27FC236}">
                <a16:creationId xmlns:a16="http://schemas.microsoft.com/office/drawing/2014/main" id="{7AD98C62-9F72-4BAE-9040-101042FC40D1}"/>
              </a:ext>
            </a:extLst>
          </p:cNvPr>
          <p:cNvSpPr txBox="1">
            <a:spLocks/>
          </p:cNvSpPr>
          <p:nvPr/>
        </p:nvSpPr>
        <p:spPr bwMode="auto">
          <a:xfrm>
            <a:off x="177800" y="4848158"/>
            <a:ext cx="8775700" cy="1451042"/>
          </a:xfrm>
          <a:prstGeom prst="rect">
            <a:avLst/>
          </a:prstGeom>
          <a:solidFill>
            <a:srgbClr val="EBEB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891" indent="-342891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80000"/>
              <a:buFont typeface="Wingdings" pitchFamily="2" charset="2"/>
              <a:buChar char="n"/>
              <a:defRPr kumimoji="1" sz="3200" b="1">
                <a:solidFill>
                  <a:schemeClr val="dk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32" indent="-285744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80000"/>
              <a:buBlip>
                <a:blip r:embed="rId3"/>
              </a:buBlip>
              <a:defRPr kumimoji="1" sz="2800" b="1">
                <a:solidFill>
                  <a:schemeClr val="dk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2971" indent="-228594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80000"/>
              <a:buBlip>
                <a:blip r:embed="rId4"/>
              </a:buBlip>
              <a:defRPr kumimoji="1" sz="2400" b="1">
                <a:solidFill>
                  <a:schemeClr val="dk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160" indent="-228594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80000"/>
              <a:buBlip>
                <a:blip r:embed="rId3"/>
              </a:buBlip>
              <a:defRPr kumimoji="1" sz="2400" b="1">
                <a:solidFill>
                  <a:schemeClr val="dk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349" indent="-228594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80000"/>
              <a:buBlip>
                <a:blip r:embed="rId4"/>
              </a:buBlip>
              <a:defRPr kumimoji="1" sz="2400" b="1">
                <a:solidFill>
                  <a:schemeClr val="dk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537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Font typeface="Wingdings" pitchFamily="2" charset="2"/>
              <a:buNone/>
            </a:pPr>
            <a:endParaRPr lang="zh-CN" altLang="en-US" b="0" kern="0" dirty="0">
              <a:solidFill>
                <a:schemeClr val="tx1"/>
              </a:solidFill>
            </a:endParaRPr>
          </a:p>
        </p:txBody>
      </p:sp>
      <p:sp>
        <p:nvSpPr>
          <p:cNvPr id="12" name="内容占位符 2">
            <a:extLst>
              <a:ext uri="{FF2B5EF4-FFF2-40B4-BE49-F238E27FC236}">
                <a16:creationId xmlns:a16="http://schemas.microsoft.com/office/drawing/2014/main" id="{9A70D3BD-2247-4A39-8316-A106822DC74C}"/>
              </a:ext>
            </a:extLst>
          </p:cNvPr>
          <p:cNvSpPr txBox="1">
            <a:spLocks/>
          </p:cNvSpPr>
          <p:nvPr/>
        </p:nvSpPr>
        <p:spPr bwMode="auto">
          <a:xfrm>
            <a:off x="4452256" y="952500"/>
            <a:ext cx="4501244" cy="3755958"/>
          </a:xfrm>
          <a:prstGeom prst="rect">
            <a:avLst/>
          </a:prstGeom>
          <a:solidFill>
            <a:srgbClr val="FFFFE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891" indent="-342891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80000"/>
              <a:buFont typeface="Wingdings" pitchFamily="2" charset="2"/>
              <a:buChar char="n"/>
              <a:defRPr kumimoji="1" sz="3200" b="1">
                <a:solidFill>
                  <a:schemeClr val="dk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32" indent="-285744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80000"/>
              <a:buBlip>
                <a:blip r:embed="rId3"/>
              </a:buBlip>
              <a:defRPr kumimoji="1" sz="2800" b="1">
                <a:solidFill>
                  <a:schemeClr val="dk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2971" indent="-228594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80000"/>
              <a:buBlip>
                <a:blip r:embed="rId4"/>
              </a:buBlip>
              <a:defRPr kumimoji="1" sz="2400" b="1">
                <a:solidFill>
                  <a:schemeClr val="dk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160" indent="-228594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80000"/>
              <a:buBlip>
                <a:blip r:embed="rId3"/>
              </a:buBlip>
              <a:defRPr kumimoji="1" sz="2400" b="1">
                <a:solidFill>
                  <a:schemeClr val="dk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349" indent="-228594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80000"/>
              <a:buBlip>
                <a:blip r:embed="rId4"/>
              </a:buBlip>
              <a:defRPr kumimoji="1" sz="2400" b="1">
                <a:solidFill>
                  <a:schemeClr val="dk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537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Font typeface="Wingdings" pitchFamily="2" charset="2"/>
              <a:buNone/>
            </a:pPr>
            <a:endParaRPr lang="zh-CN" altLang="en-US" b="0" kern="0" dirty="0">
              <a:solidFill>
                <a:schemeClr val="tx1"/>
              </a:solidFill>
            </a:endParaRPr>
          </a:p>
        </p:txBody>
      </p:sp>
      <p:sp>
        <p:nvSpPr>
          <p:cNvPr id="11" name="内容占位符 2">
            <a:extLst>
              <a:ext uri="{FF2B5EF4-FFF2-40B4-BE49-F238E27FC236}">
                <a16:creationId xmlns:a16="http://schemas.microsoft.com/office/drawing/2014/main" id="{9401C557-AB9E-4DC2-A0DB-A334E452F737}"/>
              </a:ext>
            </a:extLst>
          </p:cNvPr>
          <p:cNvSpPr txBox="1">
            <a:spLocks/>
          </p:cNvSpPr>
          <p:nvPr/>
        </p:nvSpPr>
        <p:spPr bwMode="auto">
          <a:xfrm>
            <a:off x="177800" y="952500"/>
            <a:ext cx="4106441" cy="3772644"/>
          </a:xfrm>
          <a:prstGeom prst="rect">
            <a:avLst/>
          </a:prstGeom>
          <a:solidFill>
            <a:srgbClr val="EBFFFA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891" indent="-342891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80000"/>
              <a:buFont typeface="Wingdings" pitchFamily="2" charset="2"/>
              <a:buChar char="n"/>
              <a:defRPr kumimoji="1" sz="3200" b="1">
                <a:solidFill>
                  <a:schemeClr val="dk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32" indent="-285744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80000"/>
              <a:buBlip>
                <a:blip r:embed="rId3"/>
              </a:buBlip>
              <a:defRPr kumimoji="1" sz="2800" b="1">
                <a:solidFill>
                  <a:schemeClr val="dk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2971" indent="-228594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80000"/>
              <a:buBlip>
                <a:blip r:embed="rId4"/>
              </a:buBlip>
              <a:defRPr kumimoji="1" sz="2400" b="1">
                <a:solidFill>
                  <a:schemeClr val="dk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160" indent="-228594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80000"/>
              <a:buBlip>
                <a:blip r:embed="rId3"/>
              </a:buBlip>
              <a:defRPr kumimoji="1" sz="2400" b="1">
                <a:solidFill>
                  <a:schemeClr val="dk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349" indent="-228594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80000"/>
              <a:buBlip>
                <a:blip r:embed="rId4"/>
              </a:buBlip>
              <a:defRPr kumimoji="1" sz="2400" b="1">
                <a:solidFill>
                  <a:schemeClr val="dk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537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Font typeface="Wingdings" pitchFamily="2" charset="2"/>
              <a:buNone/>
            </a:pPr>
            <a:endParaRPr lang="zh-CN" altLang="en-US" b="0" kern="0" dirty="0">
              <a:solidFill>
                <a:schemeClr val="tx1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对齐（</a:t>
            </a:r>
            <a:r>
              <a:rPr lang="en-US" altLang="zh-CN" dirty="0"/>
              <a:t>Alignment</a:t>
            </a:r>
            <a:r>
              <a:rPr lang="zh-CN" altLang="en-US" dirty="0"/>
              <a:t>）</a:t>
            </a:r>
          </a:p>
        </p:txBody>
      </p:sp>
      <p:sp>
        <p:nvSpPr>
          <p:cNvPr id="4" name="矩形 3"/>
          <p:cNvSpPr/>
          <p:nvPr/>
        </p:nvSpPr>
        <p:spPr>
          <a:xfrm>
            <a:off x="261807" y="1306985"/>
            <a:ext cx="3938426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  <a:latin typeface="Consolas" panose="020B0609020204030204" pitchFamily="49" charset="0"/>
              </a:rPr>
              <a:t>#pragma pack(1)</a:t>
            </a:r>
          </a:p>
          <a:p>
            <a:r>
              <a:rPr lang="zh-CN" altLang="en-US" sz="2400" dirty="0">
                <a:solidFill>
                  <a:schemeClr val="tx1"/>
                </a:solidFill>
                <a:latin typeface="Consolas" panose="020B0609020204030204" pitchFamily="49" charset="0"/>
              </a:rPr>
              <a:t>struct BMPFileHeader {</a:t>
            </a:r>
          </a:p>
          <a:p>
            <a:r>
              <a:rPr lang="zh-CN" altLang="en-US" sz="2400" dirty="0">
                <a:solidFill>
                  <a:schemeClr val="tx1"/>
                </a:solidFill>
                <a:latin typeface="Consolas" panose="020B0609020204030204" pitchFamily="49" charset="0"/>
              </a:rPr>
              <a:t>	char id[2];</a:t>
            </a:r>
          </a:p>
          <a:p>
            <a:r>
              <a:rPr lang="zh-CN" altLang="en-US" sz="2400" dirty="0">
                <a:solidFill>
                  <a:schemeClr val="tx1"/>
                </a:solidFill>
                <a:latin typeface="Consolas" panose="020B0609020204030204" pitchFamily="49" charset="0"/>
              </a:rPr>
              <a:t>	int size;</a:t>
            </a:r>
          </a:p>
          <a:p>
            <a:r>
              <a:rPr lang="zh-CN" altLang="en-US" sz="2400" dirty="0">
                <a:solidFill>
                  <a:schemeClr val="tx1"/>
                </a:solidFill>
                <a:latin typeface="Consolas" panose="020B0609020204030204" pitchFamily="49" charset="0"/>
              </a:rPr>
              <a:t>	short res1;</a:t>
            </a:r>
          </a:p>
          <a:p>
            <a:r>
              <a:rPr lang="zh-CN" altLang="en-US" sz="2400" dirty="0">
                <a:solidFill>
                  <a:schemeClr val="tx1"/>
                </a:solidFill>
                <a:latin typeface="Consolas" panose="020B0609020204030204" pitchFamily="49" charset="0"/>
              </a:rPr>
              <a:t>	short res2;</a:t>
            </a:r>
          </a:p>
          <a:p>
            <a:r>
              <a:rPr lang="zh-CN" altLang="en-US" sz="2400" dirty="0">
                <a:solidFill>
                  <a:schemeClr val="tx1"/>
                </a:solidFill>
                <a:latin typeface="Consolas" panose="020B0609020204030204" pitchFamily="49" charset="0"/>
              </a:rPr>
              <a:t>	int offset;</a:t>
            </a:r>
          </a:p>
          <a:p>
            <a:r>
              <a:rPr lang="zh-CN" altLang="en-US" sz="2400" dirty="0">
                <a:solidFill>
                  <a:schemeClr val="tx1"/>
                </a:solidFill>
                <a:latin typeface="Consolas" panose="020B0609020204030204" pitchFamily="49" charset="0"/>
              </a:rPr>
              <a:t>};</a:t>
            </a:r>
          </a:p>
        </p:txBody>
      </p:sp>
      <p:sp>
        <p:nvSpPr>
          <p:cNvPr id="5" name="矩形 4"/>
          <p:cNvSpPr/>
          <p:nvPr/>
        </p:nvSpPr>
        <p:spPr>
          <a:xfrm>
            <a:off x="369551" y="5055567"/>
            <a:ext cx="837891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 err="1">
                <a:solidFill>
                  <a:schemeClr val="tx1"/>
                </a:solidFill>
                <a:latin typeface="Consolas" panose="020B0609020204030204" pitchFamily="49" charset="0"/>
              </a:rPr>
              <a:t>sizeof</a:t>
            </a:r>
            <a:r>
              <a:rPr lang="en-US" altLang="zh-CN" sz="2400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2400" dirty="0" err="1">
                <a:solidFill>
                  <a:schemeClr val="tx1"/>
                </a:solidFill>
                <a:latin typeface="Consolas" panose="020B0609020204030204" pitchFamily="49" charset="0"/>
              </a:rPr>
              <a:t>BMPFileHeader</a:t>
            </a:r>
            <a:r>
              <a:rPr lang="en-US" altLang="zh-CN" sz="2400" dirty="0">
                <a:solidFill>
                  <a:schemeClr val="tx1"/>
                </a:solidFill>
                <a:latin typeface="Consolas" panose="020B0609020204030204" pitchFamily="49" charset="0"/>
              </a:rPr>
              <a:t>) = 2 + 4 + 2 + 2 + 4 = </a:t>
            </a: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14? </a:t>
            </a:r>
            <a:endParaRPr lang="zh-CN" altLang="en-US" sz="2400" dirty="0">
              <a:solidFill>
                <a:schemeClr val="accent1">
                  <a:lumMod val="5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69551" y="5559623"/>
            <a:ext cx="837891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 err="1">
                <a:solidFill>
                  <a:schemeClr val="tx1"/>
                </a:solidFill>
                <a:latin typeface="Consolas" panose="020B0609020204030204" pitchFamily="49" charset="0"/>
              </a:rPr>
              <a:t>sizeof</a:t>
            </a:r>
            <a:r>
              <a:rPr lang="en-US" altLang="zh-CN" sz="2400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2400" dirty="0" err="1">
                <a:solidFill>
                  <a:schemeClr val="tx1"/>
                </a:solidFill>
                <a:latin typeface="Consolas" panose="020B0609020204030204" pitchFamily="49" charset="0"/>
              </a:rPr>
              <a:t>BMPFileHeader</a:t>
            </a:r>
            <a:r>
              <a:rPr lang="en-US" altLang="zh-CN" sz="2400" dirty="0">
                <a:solidFill>
                  <a:schemeClr val="tx1"/>
                </a:solidFill>
                <a:latin typeface="Consolas" panose="020B0609020204030204" pitchFamily="49" charset="0"/>
              </a:rPr>
              <a:t>) = </a:t>
            </a:r>
            <a:r>
              <a:rPr lang="en-US" altLang="zh-CN" sz="2400" dirty="0">
                <a:solidFill>
                  <a:srgbClr val="FF0000"/>
                </a:solidFill>
                <a:latin typeface="Consolas" panose="020B0609020204030204" pitchFamily="49" charset="0"/>
              </a:rPr>
              <a:t>16!</a:t>
            </a:r>
            <a:r>
              <a:rPr lang="en-US" altLang="zh-CN" sz="24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endParaRPr lang="zh-CN" altLang="en-US" sz="24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67071" y="5055567"/>
            <a:ext cx="478099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 err="1">
                <a:solidFill>
                  <a:schemeClr val="tx1"/>
                </a:solidFill>
                <a:latin typeface="Consolas" panose="020B0609020204030204" pitchFamily="49" charset="0"/>
              </a:rPr>
              <a:t>sizeof</a:t>
            </a:r>
            <a:r>
              <a:rPr lang="en-US" altLang="zh-CN" sz="2400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2400" dirty="0" err="1">
                <a:solidFill>
                  <a:schemeClr val="tx1"/>
                </a:solidFill>
                <a:latin typeface="Consolas" panose="020B0609020204030204" pitchFamily="49" charset="0"/>
              </a:rPr>
              <a:t>BMPFileHeader</a:t>
            </a:r>
            <a:r>
              <a:rPr lang="en-US" altLang="zh-CN" sz="2400" dirty="0">
                <a:solidFill>
                  <a:schemeClr val="tx1"/>
                </a:solidFill>
                <a:latin typeface="Consolas" panose="020B0609020204030204" pitchFamily="49" charset="0"/>
              </a:rPr>
              <a:t>) =</a:t>
            </a:r>
            <a:r>
              <a:rPr lang="en-US" altLang="zh-CN" sz="2400" dirty="0">
                <a:solidFill>
                  <a:srgbClr val="00B05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14</a:t>
            </a:r>
            <a:r>
              <a:rPr lang="en-US" altLang="zh-CN" sz="24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endParaRPr lang="zh-CN" altLang="en-US" sz="24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aphicFrame>
        <p:nvGraphicFramePr>
          <p:cNvPr id="9" name="表格 8"/>
          <p:cNvGraphicFramePr>
            <a:graphicFrameLocks noGrp="1"/>
          </p:cNvGraphicFramePr>
          <p:nvPr/>
        </p:nvGraphicFramePr>
        <p:xfrm>
          <a:off x="4596651" y="2140064"/>
          <a:ext cx="4262703" cy="2225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36104">
                  <a:extLst>
                    <a:ext uri="{9D8B030D-6E8A-4147-A177-3AD203B41FA5}">
                      <a16:colId xmlns:a16="http://schemas.microsoft.com/office/drawing/2014/main" val="900597921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785012408"/>
                    </a:ext>
                  </a:extLst>
                </a:gridCol>
                <a:gridCol w="2318487">
                  <a:extLst>
                    <a:ext uri="{9D8B030D-6E8A-4147-A177-3AD203B41FA5}">
                      <a16:colId xmlns:a16="http://schemas.microsoft.com/office/drawing/2014/main" val="27360751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Consolas" panose="020B0609020204030204" pitchFamily="49" charset="0"/>
                          <a:ea typeface="微软雅黑" panose="020B0503020204020204" pitchFamily="34" charset="-122"/>
                        </a:rPr>
                        <a:t>00</a:t>
                      </a:r>
                      <a:endParaRPr lang="zh-CN" altLang="en-US" dirty="0">
                        <a:latin typeface="Consolas" panose="020B0609020204030204" pitchFamily="49" charset="0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Consolas" panose="020B0609020204030204" pitchFamily="49" charset="0"/>
                          <a:ea typeface="微软雅黑" panose="020B0503020204020204" pitchFamily="34" charset="-122"/>
                        </a:rPr>
                        <a:t>2</a:t>
                      </a:r>
                      <a:endParaRPr lang="zh-CN" altLang="en-US" dirty="0">
                        <a:latin typeface="Consolas" panose="020B0609020204030204" pitchFamily="49" charset="0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Consolas" panose="020B0609020204030204" pitchFamily="49" charset="0"/>
                          <a:ea typeface="微软雅黑" panose="020B0503020204020204" pitchFamily="34" charset="-122"/>
                        </a:rPr>
                        <a:t>char id[2];</a:t>
                      </a:r>
                      <a:endParaRPr lang="zh-CN" altLang="en-US" dirty="0">
                        <a:latin typeface="Consolas" panose="020B0609020204030204" pitchFamily="49" charset="0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52864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ea typeface="微软雅黑" panose="020B0503020204020204" pitchFamily="34" charset="-122"/>
                        </a:rPr>
                        <a:t>02</a:t>
                      </a:r>
                      <a:endParaRPr lang="zh-CN" altLang="en-US" dirty="0">
                        <a:solidFill>
                          <a:srgbClr val="FF0000"/>
                        </a:solidFill>
                        <a:latin typeface="Consolas" panose="020B0609020204030204" pitchFamily="49" charset="0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ea typeface="微软雅黑" panose="020B0503020204020204" pitchFamily="34" charset="-122"/>
                        </a:rPr>
                        <a:t>2</a:t>
                      </a:r>
                      <a:endParaRPr lang="zh-CN" altLang="en-US" dirty="0">
                        <a:solidFill>
                          <a:srgbClr val="FF0000"/>
                        </a:solidFill>
                        <a:latin typeface="Consolas" panose="020B0609020204030204" pitchFamily="49" charset="0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ea typeface="微软雅黑" panose="020B0503020204020204" pitchFamily="34" charset="-122"/>
                        </a:rPr>
                        <a:t>强行填补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00327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微软雅黑" panose="020B0503020204020204" pitchFamily="34" charset="-122"/>
                        </a:rPr>
                        <a:t>04</a:t>
                      </a:r>
                      <a:endParaRPr lang="zh-CN" altLang="en-US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Consolas" panose="020B0609020204030204" pitchFamily="49" charset="0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Consolas" panose="020B0609020204030204" pitchFamily="49" charset="0"/>
                          <a:ea typeface="微软雅黑" panose="020B0503020204020204" pitchFamily="34" charset="-122"/>
                        </a:rPr>
                        <a:t>4</a:t>
                      </a:r>
                      <a:endParaRPr lang="zh-CN" altLang="en-US" dirty="0">
                        <a:latin typeface="Consolas" panose="020B0609020204030204" pitchFamily="49" charset="0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>
                          <a:latin typeface="Consolas" panose="020B0609020204030204" pitchFamily="49" charset="0"/>
                          <a:ea typeface="微软雅黑" panose="020B0503020204020204" pitchFamily="34" charset="-122"/>
                        </a:rPr>
                        <a:t>int</a:t>
                      </a:r>
                      <a:r>
                        <a:rPr lang="en-US" altLang="zh-CN" dirty="0">
                          <a:latin typeface="Consolas" panose="020B0609020204030204" pitchFamily="49" charset="0"/>
                          <a:ea typeface="微软雅黑" panose="020B0503020204020204" pitchFamily="34" charset="-122"/>
                        </a:rPr>
                        <a:t> size;</a:t>
                      </a:r>
                      <a:endParaRPr lang="zh-CN" altLang="en-US" dirty="0">
                        <a:latin typeface="Consolas" panose="020B0609020204030204" pitchFamily="49" charset="0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29261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  <a:ea typeface="微软雅黑" panose="020B0503020204020204" pitchFamily="34" charset="-122"/>
                        </a:rPr>
                        <a:t>08</a:t>
                      </a:r>
                      <a:endParaRPr lang="zh-CN" altLang="en-US" dirty="0">
                        <a:solidFill>
                          <a:srgbClr val="0000FF"/>
                        </a:solidFill>
                        <a:latin typeface="Consolas" panose="020B0609020204030204" pitchFamily="49" charset="0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Consolas" panose="020B0609020204030204" pitchFamily="49" charset="0"/>
                          <a:ea typeface="微软雅黑" panose="020B0503020204020204" pitchFamily="34" charset="-122"/>
                        </a:rPr>
                        <a:t>2</a:t>
                      </a:r>
                      <a:endParaRPr lang="zh-CN" altLang="en-US" dirty="0">
                        <a:latin typeface="Consolas" panose="020B0609020204030204" pitchFamily="49" charset="0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Consolas" panose="020B0609020204030204" pitchFamily="49" charset="0"/>
                          <a:ea typeface="微软雅黑" panose="020B0503020204020204" pitchFamily="34" charset="-122"/>
                        </a:rPr>
                        <a:t>short res1;</a:t>
                      </a:r>
                      <a:endParaRPr lang="zh-CN" altLang="en-US" dirty="0">
                        <a:latin typeface="Consolas" panose="020B0609020204030204" pitchFamily="49" charset="0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90219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  <a:ea typeface="微软雅黑" panose="020B0503020204020204" pitchFamily="34" charset="-122"/>
                        </a:rPr>
                        <a:t>10</a:t>
                      </a:r>
                      <a:endParaRPr lang="zh-CN" altLang="en-US" dirty="0">
                        <a:solidFill>
                          <a:srgbClr val="0000FF"/>
                        </a:solidFill>
                        <a:latin typeface="Consolas" panose="020B0609020204030204" pitchFamily="49" charset="0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Consolas" panose="020B0609020204030204" pitchFamily="49" charset="0"/>
                          <a:ea typeface="微软雅黑" panose="020B0503020204020204" pitchFamily="34" charset="-122"/>
                        </a:rPr>
                        <a:t>2</a:t>
                      </a:r>
                      <a:endParaRPr lang="zh-CN" altLang="en-US" dirty="0">
                        <a:latin typeface="Consolas" panose="020B0609020204030204" pitchFamily="49" charset="0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Consolas" panose="020B0609020204030204" pitchFamily="49" charset="0"/>
                          <a:ea typeface="微软雅黑" panose="020B0503020204020204" pitchFamily="34" charset="-122"/>
                        </a:rPr>
                        <a:t>short res2;</a:t>
                      </a:r>
                      <a:endParaRPr lang="zh-CN" altLang="en-US" dirty="0">
                        <a:latin typeface="Consolas" panose="020B0609020204030204" pitchFamily="49" charset="0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62853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微软雅黑" panose="020B0503020204020204" pitchFamily="34" charset="-122"/>
                        </a:rPr>
                        <a:t>12</a:t>
                      </a:r>
                      <a:endParaRPr lang="zh-CN" altLang="en-US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Consolas" panose="020B0609020204030204" pitchFamily="49" charset="0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Consolas" panose="020B0609020204030204" pitchFamily="49" charset="0"/>
                          <a:ea typeface="微软雅黑" panose="020B0503020204020204" pitchFamily="34" charset="-122"/>
                        </a:rPr>
                        <a:t>4</a:t>
                      </a:r>
                      <a:endParaRPr lang="zh-CN" altLang="en-US" dirty="0">
                        <a:latin typeface="Consolas" panose="020B0609020204030204" pitchFamily="49" charset="0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>
                          <a:latin typeface="Consolas" panose="020B0609020204030204" pitchFamily="49" charset="0"/>
                          <a:ea typeface="微软雅黑" panose="020B0503020204020204" pitchFamily="34" charset="-122"/>
                        </a:rPr>
                        <a:t>int</a:t>
                      </a:r>
                      <a:r>
                        <a:rPr lang="en-US" altLang="zh-CN" dirty="0">
                          <a:latin typeface="Consolas" panose="020B0609020204030204" pitchFamily="49" charset="0"/>
                          <a:ea typeface="微软雅黑" panose="020B0503020204020204" pitchFamily="34" charset="-122"/>
                        </a:rPr>
                        <a:t> offset;</a:t>
                      </a:r>
                      <a:endParaRPr lang="zh-CN" altLang="en-US" dirty="0">
                        <a:latin typeface="Consolas" panose="020B0609020204030204" pitchFamily="49" charset="0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6577553"/>
                  </a:ext>
                </a:extLst>
              </a:tr>
            </a:tbl>
          </a:graphicData>
        </a:graphic>
      </p:graphicFrame>
      <p:graphicFrame>
        <p:nvGraphicFramePr>
          <p:cNvPr id="10" name="表格 9"/>
          <p:cNvGraphicFramePr>
            <a:graphicFrameLocks noGrp="1"/>
          </p:cNvGraphicFramePr>
          <p:nvPr/>
        </p:nvGraphicFramePr>
        <p:xfrm>
          <a:off x="4596368" y="2150815"/>
          <a:ext cx="4262703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36104">
                  <a:extLst>
                    <a:ext uri="{9D8B030D-6E8A-4147-A177-3AD203B41FA5}">
                      <a16:colId xmlns:a16="http://schemas.microsoft.com/office/drawing/2014/main" val="900597921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785012408"/>
                    </a:ext>
                  </a:extLst>
                </a:gridCol>
                <a:gridCol w="2318487">
                  <a:extLst>
                    <a:ext uri="{9D8B030D-6E8A-4147-A177-3AD203B41FA5}">
                      <a16:colId xmlns:a16="http://schemas.microsoft.com/office/drawing/2014/main" val="27360751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软雅黑" panose="020B0503020204020204" pitchFamily="34" charset="-122"/>
                          <a:cs typeface="+mn-cs"/>
                        </a:rPr>
                        <a:t>00</a:t>
                      </a:r>
                      <a:endParaRPr lang="zh-CN" altLang="en-US" sz="1800" kern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软雅黑" panose="020B0503020204020204" pitchFamily="34" charset="-122"/>
                          <a:cs typeface="+mn-cs"/>
                        </a:rPr>
                        <a:t>2</a:t>
                      </a:r>
                      <a:endParaRPr lang="zh-CN" altLang="en-US" sz="1800" kern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软雅黑" panose="020B0503020204020204" pitchFamily="34" charset="-122"/>
                          <a:cs typeface="+mn-cs"/>
                        </a:rPr>
                        <a:t>char id[2];</a:t>
                      </a:r>
                      <a:endParaRPr lang="zh-CN" altLang="en-US" sz="1800" kern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52864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ea typeface="微软雅黑" panose="020B0503020204020204" pitchFamily="34" charset="-122"/>
                          <a:cs typeface="+mn-cs"/>
                        </a:rPr>
                        <a:t>02</a:t>
                      </a:r>
                      <a:endParaRPr lang="zh-CN" altLang="en-US" sz="1800" kern="1200" dirty="0">
                        <a:solidFill>
                          <a:srgbClr val="FF0000"/>
                        </a:solidFill>
                        <a:latin typeface="Consolas" panose="020B0609020204030204" pitchFamily="49" charset="0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软雅黑" panose="020B0503020204020204" pitchFamily="34" charset="-122"/>
                          <a:cs typeface="+mn-cs"/>
                        </a:rPr>
                        <a:t>4</a:t>
                      </a:r>
                      <a:endParaRPr lang="zh-CN" altLang="en-US" sz="1800" kern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kern="1200" dirty="0" err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软雅黑" panose="020B0503020204020204" pitchFamily="34" charset="-122"/>
                          <a:cs typeface="+mn-cs"/>
                        </a:rPr>
                        <a:t>int</a:t>
                      </a:r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软雅黑" panose="020B0503020204020204" pitchFamily="34" charset="-122"/>
                          <a:cs typeface="+mn-cs"/>
                        </a:rPr>
                        <a:t> size;</a:t>
                      </a:r>
                      <a:endParaRPr lang="zh-CN" altLang="en-US" sz="1800" kern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29261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软雅黑" panose="020B0503020204020204" pitchFamily="34" charset="-122"/>
                          <a:cs typeface="+mn-cs"/>
                        </a:rPr>
                        <a:t>06</a:t>
                      </a:r>
                      <a:endParaRPr lang="zh-CN" altLang="en-US" sz="1800" kern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软雅黑" panose="020B0503020204020204" pitchFamily="34" charset="-122"/>
                          <a:cs typeface="+mn-cs"/>
                        </a:rPr>
                        <a:t>2</a:t>
                      </a:r>
                      <a:endParaRPr lang="zh-CN" altLang="en-US" sz="1800" kern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软雅黑" panose="020B0503020204020204" pitchFamily="34" charset="-122"/>
                          <a:cs typeface="+mn-cs"/>
                        </a:rPr>
                        <a:t>short res1;</a:t>
                      </a:r>
                      <a:endParaRPr lang="zh-CN" altLang="en-US" sz="1800" kern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90219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软雅黑" panose="020B0503020204020204" pitchFamily="34" charset="-122"/>
                          <a:cs typeface="+mn-cs"/>
                        </a:rPr>
                        <a:t>08</a:t>
                      </a:r>
                      <a:endParaRPr lang="zh-CN" altLang="en-US" sz="1800" kern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软雅黑" panose="020B0503020204020204" pitchFamily="34" charset="-122"/>
                          <a:cs typeface="+mn-cs"/>
                        </a:rPr>
                        <a:t>2</a:t>
                      </a:r>
                      <a:endParaRPr lang="zh-CN" altLang="en-US" sz="1800" kern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软雅黑" panose="020B0503020204020204" pitchFamily="34" charset="-122"/>
                          <a:cs typeface="+mn-cs"/>
                        </a:rPr>
                        <a:t>short res2;</a:t>
                      </a:r>
                      <a:endParaRPr lang="zh-CN" altLang="en-US" sz="1800" kern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62853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ea typeface="微软雅黑" panose="020B0503020204020204" pitchFamily="34" charset="-122"/>
                          <a:cs typeface="+mn-cs"/>
                        </a:rPr>
                        <a:t>10</a:t>
                      </a:r>
                      <a:endParaRPr lang="zh-CN" altLang="en-US" sz="1800" kern="1200" dirty="0">
                        <a:solidFill>
                          <a:srgbClr val="FF0000"/>
                        </a:solidFill>
                        <a:latin typeface="Consolas" panose="020B0609020204030204" pitchFamily="49" charset="0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软雅黑" panose="020B0503020204020204" pitchFamily="34" charset="-122"/>
                          <a:cs typeface="+mn-cs"/>
                        </a:rPr>
                        <a:t>4</a:t>
                      </a:r>
                      <a:endParaRPr lang="zh-CN" altLang="en-US" sz="1800" kern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kern="1200" dirty="0" err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软雅黑" panose="020B0503020204020204" pitchFamily="34" charset="-122"/>
                          <a:cs typeface="+mn-cs"/>
                        </a:rPr>
                        <a:t>int</a:t>
                      </a:r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微软雅黑" panose="020B0503020204020204" pitchFamily="34" charset="-122"/>
                          <a:cs typeface="+mn-cs"/>
                        </a:rPr>
                        <a:t> offset;</a:t>
                      </a:r>
                      <a:endParaRPr lang="zh-CN" altLang="en-US" sz="1800" kern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6577553"/>
                  </a:ext>
                </a:extLst>
              </a:tr>
            </a:tbl>
          </a:graphicData>
        </a:graphic>
      </p:graphicFrame>
      <p:pic>
        <p:nvPicPr>
          <p:cNvPr id="14" name="图片 13">
            <a:extLst>
              <a:ext uri="{FF2B5EF4-FFF2-40B4-BE49-F238E27FC236}">
                <a16:creationId xmlns:a16="http://schemas.microsoft.com/office/drawing/2014/main" id="{DC69BB64-4784-42D8-83C2-302425A18A7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8071" t="-2026" r="10332" b="93509"/>
          <a:stretch/>
        </p:blipFill>
        <p:spPr>
          <a:xfrm>
            <a:off x="4572000" y="1333138"/>
            <a:ext cx="4262703" cy="439678"/>
          </a:xfrm>
          <a:prstGeom prst="rect">
            <a:avLst/>
          </a:prstGeom>
        </p:spPr>
      </p:pic>
      <p:sp>
        <p:nvSpPr>
          <p:cNvPr id="15" name="圆角矩形 10">
            <a:extLst>
              <a:ext uri="{FF2B5EF4-FFF2-40B4-BE49-F238E27FC236}">
                <a16:creationId xmlns:a16="http://schemas.microsoft.com/office/drawing/2014/main" id="{31DE097F-D9FE-4E5B-92D2-F290F9828117}"/>
              </a:ext>
            </a:extLst>
          </p:cNvPr>
          <p:cNvSpPr/>
          <p:nvPr/>
        </p:nvSpPr>
        <p:spPr bwMode="auto">
          <a:xfrm>
            <a:off x="4889756" y="1491005"/>
            <a:ext cx="258309" cy="272092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kumimoji="1" lang="zh-CN" altLang="en-US" sz="240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16" name="圆角矩形 10">
            <a:extLst>
              <a:ext uri="{FF2B5EF4-FFF2-40B4-BE49-F238E27FC236}">
                <a16:creationId xmlns:a16="http://schemas.microsoft.com/office/drawing/2014/main" id="{C7EDD636-DE6B-45BA-9827-48AC87BE5229}"/>
              </a:ext>
            </a:extLst>
          </p:cNvPr>
          <p:cNvSpPr/>
          <p:nvPr/>
        </p:nvSpPr>
        <p:spPr bwMode="auto">
          <a:xfrm>
            <a:off x="5177516" y="1491005"/>
            <a:ext cx="1194684" cy="272092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kumimoji="1" lang="zh-CN" altLang="en-US" sz="240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17" name="圆角矩形 10">
            <a:extLst>
              <a:ext uri="{FF2B5EF4-FFF2-40B4-BE49-F238E27FC236}">
                <a16:creationId xmlns:a16="http://schemas.microsoft.com/office/drawing/2014/main" id="{449BDCA8-411E-4FB7-8FAF-9930ECF43726}"/>
              </a:ext>
            </a:extLst>
          </p:cNvPr>
          <p:cNvSpPr/>
          <p:nvPr/>
        </p:nvSpPr>
        <p:spPr bwMode="auto">
          <a:xfrm>
            <a:off x="6401650" y="1491005"/>
            <a:ext cx="576066" cy="272092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kumimoji="1" lang="zh-CN" altLang="en-US" sz="240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18" name="圆角矩形 10">
            <a:extLst>
              <a:ext uri="{FF2B5EF4-FFF2-40B4-BE49-F238E27FC236}">
                <a16:creationId xmlns:a16="http://schemas.microsoft.com/office/drawing/2014/main" id="{E8485203-1B50-4049-98C8-9DDF9A581ADE}"/>
              </a:ext>
            </a:extLst>
          </p:cNvPr>
          <p:cNvSpPr/>
          <p:nvPr/>
        </p:nvSpPr>
        <p:spPr bwMode="auto">
          <a:xfrm>
            <a:off x="7007166" y="1491005"/>
            <a:ext cx="576066" cy="272092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kumimoji="1" lang="zh-CN" altLang="en-US" sz="240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19" name="圆角矩形 10">
            <a:extLst>
              <a:ext uri="{FF2B5EF4-FFF2-40B4-BE49-F238E27FC236}">
                <a16:creationId xmlns:a16="http://schemas.microsoft.com/office/drawing/2014/main" id="{3E270C7B-8B32-4E5F-ABA7-640B6921DD81}"/>
              </a:ext>
            </a:extLst>
          </p:cNvPr>
          <p:cNvSpPr/>
          <p:nvPr/>
        </p:nvSpPr>
        <p:spPr bwMode="auto">
          <a:xfrm>
            <a:off x="7612682" y="1491005"/>
            <a:ext cx="1135782" cy="272092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kumimoji="1" lang="zh-CN" altLang="en-US" sz="240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20" name="圆角矩形 10">
            <a:extLst>
              <a:ext uri="{FF2B5EF4-FFF2-40B4-BE49-F238E27FC236}">
                <a16:creationId xmlns:a16="http://schemas.microsoft.com/office/drawing/2014/main" id="{24124EC7-CAA6-4B0E-98BE-D660EF0949EB}"/>
              </a:ext>
            </a:extLst>
          </p:cNvPr>
          <p:cNvSpPr/>
          <p:nvPr/>
        </p:nvSpPr>
        <p:spPr bwMode="auto">
          <a:xfrm>
            <a:off x="4601723" y="1491005"/>
            <a:ext cx="258309" cy="272092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kumimoji="1" lang="zh-CN" altLang="en-US" sz="2400">
              <a:solidFill>
                <a:schemeClr val="tx1"/>
              </a:solidFill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9522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6" grpId="0"/>
      <p:bldP spid="6" grpId="1"/>
      <p:bldP spid="8" grpId="0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文本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n-US" altLang="zh-CN" dirty="0"/>
              <a:t>const int n = 1000000;</a:t>
            </a:r>
          </a:p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n-US" altLang="zh-CN" dirty="0"/>
              <a:t>bool </a:t>
            </a:r>
            <a:r>
              <a:rPr lang="en-US" altLang="zh-CN" dirty="0" err="1"/>
              <a:t>isPrime</a:t>
            </a:r>
            <a:r>
              <a:rPr lang="en-US" altLang="zh-CN" dirty="0"/>
              <a:t>[n + 1];</a:t>
            </a:r>
          </a:p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n-US" altLang="zh-CN" dirty="0"/>
              <a:t>int main() {</a:t>
            </a:r>
          </a:p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n-US" altLang="zh-CN" dirty="0"/>
              <a:t>    for (int </a:t>
            </a:r>
            <a:r>
              <a:rPr lang="en-US" altLang="zh-CN" dirty="0" err="1"/>
              <a:t>i</a:t>
            </a:r>
            <a:r>
              <a:rPr lang="en-US" altLang="zh-CN" dirty="0"/>
              <a:t> = 2; </a:t>
            </a:r>
            <a:r>
              <a:rPr lang="en-US" altLang="zh-CN" dirty="0" err="1"/>
              <a:t>i</a:t>
            </a:r>
            <a:r>
              <a:rPr lang="en-US" altLang="zh-CN" dirty="0"/>
              <a:t> &lt;= n; </a:t>
            </a:r>
            <a:r>
              <a:rPr lang="en-US" altLang="zh-CN" dirty="0" err="1"/>
              <a:t>i</a:t>
            </a:r>
            <a:r>
              <a:rPr lang="en-US" altLang="zh-CN" dirty="0"/>
              <a:t>++)</a:t>
            </a:r>
          </a:p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n-US" altLang="zh-CN" dirty="0"/>
              <a:t>        </a:t>
            </a:r>
            <a:r>
              <a:rPr lang="en-US" altLang="zh-CN" dirty="0" err="1"/>
              <a:t>isPrime</a:t>
            </a:r>
            <a:r>
              <a:rPr lang="en-US" altLang="zh-CN" dirty="0"/>
              <a:t>[</a:t>
            </a:r>
            <a:r>
              <a:rPr lang="en-US" altLang="zh-CN" dirty="0" err="1"/>
              <a:t>i</a:t>
            </a:r>
            <a:r>
              <a:rPr lang="en-US" altLang="zh-CN" dirty="0"/>
              <a:t>] = true;</a:t>
            </a:r>
          </a:p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n-US" altLang="zh-CN" dirty="0"/>
              <a:t>    for (int </a:t>
            </a:r>
            <a:r>
              <a:rPr lang="en-US" altLang="zh-CN" dirty="0" err="1"/>
              <a:t>i</a:t>
            </a:r>
            <a:r>
              <a:rPr lang="en-US" altLang="zh-CN" dirty="0"/>
              <a:t> = 2; </a:t>
            </a:r>
            <a:r>
              <a:rPr lang="en-US" altLang="zh-CN" dirty="0" err="1"/>
              <a:t>i</a:t>
            </a:r>
            <a:r>
              <a:rPr lang="en-US" altLang="zh-CN" dirty="0"/>
              <a:t> * </a:t>
            </a:r>
            <a:r>
              <a:rPr lang="en-US" altLang="zh-CN" dirty="0" err="1"/>
              <a:t>i</a:t>
            </a:r>
            <a:r>
              <a:rPr lang="en-US" altLang="zh-CN" dirty="0"/>
              <a:t> &lt;= n; </a:t>
            </a:r>
            <a:r>
              <a:rPr lang="en-US" altLang="zh-CN" dirty="0" err="1"/>
              <a:t>i</a:t>
            </a:r>
            <a:r>
              <a:rPr lang="en-US" altLang="zh-CN" dirty="0"/>
              <a:t>++)</a:t>
            </a:r>
          </a:p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n-US" altLang="zh-CN" dirty="0"/>
              <a:t>        if (</a:t>
            </a:r>
            <a:r>
              <a:rPr lang="en-US" altLang="zh-CN" dirty="0" err="1"/>
              <a:t>isPrime</a:t>
            </a:r>
            <a:r>
              <a:rPr lang="en-US" altLang="zh-CN" dirty="0"/>
              <a:t>[</a:t>
            </a:r>
            <a:r>
              <a:rPr lang="en-US" altLang="zh-CN" dirty="0" err="1"/>
              <a:t>i</a:t>
            </a:r>
            <a:r>
              <a:rPr lang="en-US" altLang="zh-CN" dirty="0"/>
              <a:t>])</a:t>
            </a:r>
          </a:p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n-US" altLang="zh-CN" dirty="0"/>
              <a:t>            for (int j = </a:t>
            </a:r>
            <a:r>
              <a:rPr lang="en-US" altLang="zh-CN" dirty="0" err="1"/>
              <a:t>i</a:t>
            </a:r>
            <a:r>
              <a:rPr lang="en-US" altLang="zh-CN" dirty="0"/>
              <a:t> + </a:t>
            </a:r>
            <a:r>
              <a:rPr lang="en-US" altLang="zh-CN" dirty="0" err="1"/>
              <a:t>i</a:t>
            </a:r>
            <a:r>
              <a:rPr lang="en-US" altLang="zh-CN" dirty="0"/>
              <a:t>; j &lt;= n; j += </a:t>
            </a:r>
            <a:r>
              <a:rPr lang="en-US" altLang="zh-CN" dirty="0" err="1"/>
              <a:t>i</a:t>
            </a:r>
            <a:r>
              <a:rPr lang="en-US" altLang="zh-CN" dirty="0"/>
              <a:t>)</a:t>
            </a:r>
          </a:p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n-US" altLang="zh-CN" dirty="0"/>
              <a:t>                </a:t>
            </a:r>
            <a:r>
              <a:rPr lang="en-US" altLang="zh-CN" dirty="0" err="1"/>
              <a:t>isPrime</a:t>
            </a:r>
            <a:r>
              <a:rPr lang="en-US" altLang="zh-CN" dirty="0"/>
              <a:t>[j] = false;</a:t>
            </a:r>
          </a:p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n-US" altLang="zh-CN" dirty="0"/>
              <a:t>    for (int </a:t>
            </a:r>
            <a:r>
              <a:rPr lang="en-US" altLang="zh-CN" dirty="0" err="1"/>
              <a:t>i</a:t>
            </a:r>
            <a:r>
              <a:rPr lang="en-US" altLang="zh-CN" dirty="0"/>
              <a:t> = 2; </a:t>
            </a:r>
            <a:r>
              <a:rPr lang="en-US" altLang="zh-CN" dirty="0" err="1"/>
              <a:t>i</a:t>
            </a:r>
            <a:r>
              <a:rPr lang="en-US" altLang="zh-CN" dirty="0"/>
              <a:t> &lt;= n; </a:t>
            </a:r>
            <a:r>
              <a:rPr lang="en-US" altLang="zh-CN" dirty="0" err="1"/>
              <a:t>i</a:t>
            </a:r>
            <a:r>
              <a:rPr lang="en-US" altLang="zh-CN" dirty="0"/>
              <a:t>++)</a:t>
            </a:r>
          </a:p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n-US" altLang="zh-CN" dirty="0"/>
              <a:t>        if (</a:t>
            </a:r>
            <a:r>
              <a:rPr lang="en-US" altLang="zh-CN" dirty="0" err="1"/>
              <a:t>isPrime</a:t>
            </a:r>
            <a:r>
              <a:rPr lang="en-US" altLang="zh-CN" dirty="0"/>
              <a:t>[</a:t>
            </a:r>
            <a:r>
              <a:rPr lang="en-US" altLang="zh-CN" dirty="0" err="1"/>
              <a:t>i</a:t>
            </a:r>
            <a:r>
              <a:rPr lang="en-US" altLang="zh-CN" dirty="0"/>
              <a:t>])</a:t>
            </a:r>
          </a:p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n-US" altLang="zh-CN" dirty="0"/>
              <a:t>            </a:t>
            </a:r>
            <a:r>
              <a:rPr lang="en-US" altLang="zh-CN" dirty="0" err="1"/>
              <a:t>cout</a:t>
            </a:r>
            <a:r>
              <a:rPr lang="en-US" altLang="zh-CN" dirty="0"/>
              <a:t> &lt;&lt; </a:t>
            </a:r>
            <a:r>
              <a:rPr lang="en-US" altLang="zh-CN" dirty="0" err="1"/>
              <a:t>i</a:t>
            </a:r>
            <a:r>
              <a:rPr lang="en-US" altLang="zh-CN" dirty="0"/>
              <a:t> &lt;&lt; </a:t>
            </a:r>
            <a:r>
              <a:rPr lang="en-US" altLang="zh-CN" dirty="0" err="1"/>
              <a:t>endl</a:t>
            </a:r>
            <a:r>
              <a:rPr lang="en-US" altLang="zh-CN" dirty="0"/>
              <a:t>;</a:t>
            </a:r>
          </a:p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n-US" altLang="zh-CN" dirty="0"/>
              <a:t>    return 0;</a:t>
            </a:r>
          </a:p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n-US" altLang="zh-CN" dirty="0"/>
              <a:t>}</a:t>
            </a:r>
          </a:p>
        </p:txBody>
      </p:sp>
      <p:sp>
        <p:nvSpPr>
          <p:cNvPr id="512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任务</a:t>
            </a:r>
            <a:r>
              <a:rPr lang="en-US" altLang="zh-CN" dirty="0"/>
              <a:t>1</a:t>
            </a:r>
            <a:endParaRPr lang="zh-CN" altLang="en-US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6A03C8CD-172B-4E78-B1D1-85FBD13215A0}"/>
              </a:ext>
            </a:extLst>
          </p:cNvPr>
          <p:cNvSpPr txBox="1">
            <a:spLocks/>
          </p:cNvSpPr>
          <p:nvPr/>
        </p:nvSpPr>
        <p:spPr bwMode="auto">
          <a:xfrm>
            <a:off x="177800" y="3790777"/>
            <a:ext cx="8775700" cy="2508423"/>
          </a:xfrm>
          <a:prstGeom prst="rect">
            <a:avLst/>
          </a:prstGeom>
          <a:solidFill>
            <a:srgbClr val="EBEB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891" indent="-342891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80000"/>
              <a:buFont typeface="Wingdings" pitchFamily="2" charset="2"/>
              <a:buChar char="n"/>
              <a:defRPr kumimoji="1" sz="3200" b="1">
                <a:solidFill>
                  <a:schemeClr val="dk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32" indent="-285744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80000"/>
              <a:buBlip>
                <a:blip r:embed="rId3"/>
              </a:buBlip>
              <a:defRPr kumimoji="1" sz="2800" b="1">
                <a:solidFill>
                  <a:schemeClr val="dk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2971" indent="-228594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80000"/>
              <a:buBlip>
                <a:blip r:embed="rId4"/>
              </a:buBlip>
              <a:defRPr kumimoji="1" sz="2400" b="1">
                <a:solidFill>
                  <a:schemeClr val="dk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160" indent="-228594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80000"/>
              <a:buBlip>
                <a:blip r:embed="rId3"/>
              </a:buBlip>
              <a:defRPr kumimoji="1" sz="2400" b="1">
                <a:solidFill>
                  <a:schemeClr val="dk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349" indent="-228594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80000"/>
              <a:buBlip>
                <a:blip r:embed="rId4"/>
              </a:buBlip>
              <a:defRPr kumimoji="1" sz="2400" b="1">
                <a:solidFill>
                  <a:schemeClr val="dk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537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Font typeface="Wingdings" pitchFamily="2" charset="2"/>
              <a:buNone/>
            </a:pPr>
            <a:endParaRPr lang="zh-CN" altLang="en-US" b="0" kern="0" dirty="0">
              <a:solidFill>
                <a:schemeClr val="tx1"/>
              </a:solidFill>
            </a:endParaRPr>
          </a:p>
        </p:txBody>
      </p:sp>
      <p:sp>
        <p:nvSpPr>
          <p:cNvPr id="9" name="内容占位符 2">
            <a:extLst>
              <a:ext uri="{FF2B5EF4-FFF2-40B4-BE49-F238E27FC236}">
                <a16:creationId xmlns:a16="http://schemas.microsoft.com/office/drawing/2014/main" id="{AEE80C80-899F-4921-B734-1383ED494AB4}"/>
              </a:ext>
            </a:extLst>
          </p:cNvPr>
          <p:cNvSpPr txBox="1">
            <a:spLocks/>
          </p:cNvSpPr>
          <p:nvPr/>
        </p:nvSpPr>
        <p:spPr bwMode="auto">
          <a:xfrm>
            <a:off x="184150" y="2679410"/>
            <a:ext cx="8775700" cy="971667"/>
          </a:xfrm>
          <a:prstGeom prst="rect">
            <a:avLst/>
          </a:prstGeom>
          <a:solidFill>
            <a:srgbClr val="FFFFE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891" indent="-342891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80000"/>
              <a:buFont typeface="Wingdings" pitchFamily="2" charset="2"/>
              <a:buChar char="n"/>
              <a:defRPr kumimoji="1" sz="3200" b="1">
                <a:solidFill>
                  <a:schemeClr val="dk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32" indent="-285744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80000"/>
              <a:buBlip>
                <a:blip r:embed="rId3"/>
              </a:buBlip>
              <a:defRPr kumimoji="1" sz="2800" b="1">
                <a:solidFill>
                  <a:schemeClr val="dk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2971" indent="-228594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80000"/>
              <a:buBlip>
                <a:blip r:embed="rId4"/>
              </a:buBlip>
              <a:defRPr kumimoji="1" sz="2400" b="1">
                <a:solidFill>
                  <a:schemeClr val="dk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160" indent="-228594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80000"/>
              <a:buBlip>
                <a:blip r:embed="rId3"/>
              </a:buBlip>
              <a:defRPr kumimoji="1" sz="2400" b="1">
                <a:solidFill>
                  <a:schemeClr val="dk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349" indent="-228594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80000"/>
              <a:buBlip>
                <a:blip r:embed="rId4"/>
              </a:buBlip>
              <a:defRPr kumimoji="1" sz="2400" b="1">
                <a:solidFill>
                  <a:schemeClr val="dk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537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Font typeface="Wingdings" pitchFamily="2" charset="2"/>
              <a:buNone/>
            </a:pPr>
            <a:endParaRPr lang="zh-CN" altLang="en-US" b="0" kern="0" dirty="0">
              <a:solidFill>
                <a:schemeClr val="tx1"/>
              </a:solidFill>
            </a:endParaRP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CFA97A8D-2AA4-41F7-BF93-2D7D192AAD93}"/>
              </a:ext>
            </a:extLst>
          </p:cNvPr>
          <p:cNvSpPr txBox="1">
            <a:spLocks/>
          </p:cNvSpPr>
          <p:nvPr/>
        </p:nvSpPr>
        <p:spPr bwMode="auto">
          <a:xfrm>
            <a:off x="177800" y="952500"/>
            <a:ext cx="8775700" cy="1587210"/>
          </a:xfrm>
          <a:prstGeom prst="rect">
            <a:avLst/>
          </a:prstGeom>
          <a:solidFill>
            <a:srgbClr val="EBFFFA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891" indent="-342891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80000"/>
              <a:buFont typeface="Wingdings" pitchFamily="2" charset="2"/>
              <a:buChar char="n"/>
              <a:defRPr kumimoji="1" sz="3200" b="1">
                <a:solidFill>
                  <a:schemeClr val="dk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32" indent="-285744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80000"/>
              <a:buBlip>
                <a:blip r:embed="rId3"/>
              </a:buBlip>
              <a:defRPr kumimoji="1" sz="2800" b="1">
                <a:solidFill>
                  <a:schemeClr val="dk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2971" indent="-228594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80000"/>
              <a:buBlip>
                <a:blip r:embed="rId4"/>
              </a:buBlip>
              <a:defRPr kumimoji="1" sz="2400" b="1">
                <a:solidFill>
                  <a:schemeClr val="dk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160" indent="-228594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80000"/>
              <a:buBlip>
                <a:blip r:embed="rId3"/>
              </a:buBlip>
              <a:defRPr kumimoji="1" sz="2400" b="1">
                <a:solidFill>
                  <a:schemeClr val="dk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349" indent="-228594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80000"/>
              <a:buBlip>
                <a:blip r:embed="rId4"/>
              </a:buBlip>
              <a:defRPr kumimoji="1" sz="2400" b="1">
                <a:solidFill>
                  <a:schemeClr val="dk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537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Font typeface="Wingdings" pitchFamily="2" charset="2"/>
              <a:buNone/>
            </a:pPr>
            <a:endParaRPr lang="zh-CN" altLang="en-US" b="0" kern="0" dirty="0">
              <a:solidFill>
                <a:schemeClr val="tx1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端（</a:t>
            </a:r>
            <a:r>
              <a:rPr lang="en-US" altLang="zh-CN" dirty="0"/>
              <a:t>Endianness</a:t>
            </a:r>
            <a:r>
              <a:rPr lang="zh-CN" altLang="en-US" dirty="0"/>
              <a:t>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323528" y="1131626"/>
            <a:ext cx="7850584" cy="1228957"/>
          </a:xfrm>
        </p:spPr>
        <p:txBody>
          <a:bodyPr anchor="ctr"/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zh-CN" altLang="en-US" sz="28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文件内存储的图像宽度：</a:t>
            </a:r>
            <a:endParaRPr lang="en-US" altLang="zh-CN" sz="2800" dirty="0"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zh-CN" altLang="en-US" sz="28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实际图像宽度：</a:t>
            </a:r>
            <a:r>
              <a:rPr lang="en-US" altLang="zh-CN" sz="28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906</a:t>
            </a:r>
            <a:r>
              <a:rPr lang="zh-CN" altLang="en-US" sz="28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（十六进制：</a:t>
            </a:r>
            <a:r>
              <a:rPr lang="en-US" altLang="zh-CN" sz="28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38A</a:t>
            </a:r>
            <a:r>
              <a:rPr lang="zh-CN" altLang="en-US" sz="28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）</a:t>
            </a:r>
            <a:endParaRPr lang="en-US" altLang="zh-CN" sz="2800" dirty="0"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1EBE1E56-5CE2-4FEB-BD55-47135E43380B}"/>
              </a:ext>
            </a:extLst>
          </p:cNvPr>
          <p:cNvSpPr txBox="1">
            <a:spLocks/>
          </p:cNvSpPr>
          <p:nvPr/>
        </p:nvSpPr>
        <p:spPr bwMode="auto">
          <a:xfrm>
            <a:off x="323528" y="2841235"/>
            <a:ext cx="6955978" cy="6480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891" indent="-342891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SzPct val="80000"/>
              <a:buBlip>
                <a:blip r:embed="rId4"/>
              </a:buBlip>
              <a:defRPr kumimoji="1" sz="32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742932" indent="-285744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SzPct val="80000"/>
              <a:buBlip>
                <a:blip r:embed="rId3"/>
              </a:buBlip>
              <a:defRPr kumimoji="1" sz="28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marL="1142971" indent="-228594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SzPct val="80000"/>
              <a:buBlip>
                <a:blip r:embed="rId4"/>
              </a:buBlip>
              <a:defRPr kumimoji="1" sz="24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marL="1600160" indent="-228594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SzPct val="80000"/>
              <a:buBlip>
                <a:blip r:embed="rId3"/>
              </a:buBlip>
              <a:defRPr kumimoji="1" sz="24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marL="2057349" indent="-228594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SzPct val="80000"/>
              <a:buBlip>
                <a:blip r:embed="rId4"/>
              </a:buBlip>
              <a:defRPr kumimoji="1" sz="24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  <a:lvl6pPr marL="2514537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726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8914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103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FontTx/>
              <a:buNone/>
            </a:pPr>
            <a:r>
              <a:rPr lang="zh-CN" altLang="en-US" sz="2800" kern="0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端</a:t>
            </a:r>
            <a:r>
              <a:rPr lang="zh-CN" altLang="en-US" sz="2800" kern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：多字节数据在内存中的存放顺序</a:t>
            </a:r>
            <a:endParaRPr lang="en-US" altLang="zh-CN" sz="2800" kern="0" dirty="0"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1" name="内容占位符 2">
            <a:extLst>
              <a:ext uri="{FF2B5EF4-FFF2-40B4-BE49-F238E27FC236}">
                <a16:creationId xmlns:a16="http://schemas.microsoft.com/office/drawing/2014/main" id="{87DF0BCC-A963-40C8-B03E-1FBC4FC1B6C1}"/>
              </a:ext>
            </a:extLst>
          </p:cNvPr>
          <p:cNvSpPr txBox="1">
            <a:spLocks/>
          </p:cNvSpPr>
          <p:nvPr/>
        </p:nvSpPr>
        <p:spPr bwMode="auto">
          <a:xfrm>
            <a:off x="323528" y="3933056"/>
            <a:ext cx="7272808" cy="2227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891" indent="-342891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SzPct val="80000"/>
              <a:buBlip>
                <a:blip r:embed="rId4"/>
              </a:buBlip>
              <a:defRPr kumimoji="1" sz="32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742932" indent="-285744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SzPct val="80000"/>
              <a:buBlip>
                <a:blip r:embed="rId3"/>
              </a:buBlip>
              <a:defRPr kumimoji="1" sz="28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marL="1142971" indent="-228594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SzPct val="80000"/>
              <a:buBlip>
                <a:blip r:embed="rId4"/>
              </a:buBlip>
              <a:defRPr kumimoji="1" sz="24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marL="1600160" indent="-228594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SzPct val="80000"/>
              <a:buBlip>
                <a:blip r:embed="rId3"/>
              </a:buBlip>
              <a:defRPr kumimoji="1" sz="24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marL="2057349" indent="-228594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SzPct val="80000"/>
              <a:buBlip>
                <a:blip r:embed="rId4"/>
              </a:buBlip>
              <a:defRPr kumimoji="1" sz="24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  <a:lvl6pPr marL="2514537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726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8914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103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FontTx/>
              <a:buNone/>
            </a:pPr>
            <a:r>
              <a:rPr lang="zh-CN" altLang="en-US" sz="2800" kern="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小端（</a:t>
            </a:r>
            <a:r>
              <a:rPr lang="en-US" altLang="zh-CN" sz="2800" kern="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Little Endian</a:t>
            </a:r>
            <a:r>
              <a:rPr lang="zh-CN" altLang="en-US" sz="2800" kern="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）</a:t>
            </a:r>
            <a:r>
              <a:rPr lang="zh-CN" altLang="en-US" sz="2800" kern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：低位放在低地址</a:t>
            </a:r>
            <a:endParaRPr lang="en-US" altLang="zh-CN" sz="2800" kern="0" dirty="0"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FontTx/>
              <a:buNone/>
            </a:pPr>
            <a:endParaRPr lang="zh-CN" altLang="en-US" sz="2800" kern="0" dirty="0"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FontTx/>
              <a:buNone/>
            </a:pPr>
            <a:r>
              <a:rPr lang="zh-CN" altLang="en-US" sz="2800" kern="0" dirty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大端（</a:t>
            </a:r>
            <a:r>
              <a:rPr lang="en-US" altLang="zh-CN" sz="2800" kern="0" dirty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Big Endian</a:t>
            </a:r>
            <a:r>
              <a:rPr lang="zh-CN" altLang="en-US" sz="2800" kern="0" dirty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）</a:t>
            </a:r>
            <a:r>
              <a:rPr lang="zh-CN" altLang="en-US" sz="2800" kern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：高位放在低地址</a:t>
            </a:r>
            <a:endParaRPr lang="en-US" altLang="zh-CN" sz="2800" kern="0" dirty="0"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5" name="内容占位符 2"/>
          <p:cNvSpPr txBox="1">
            <a:spLocks/>
          </p:cNvSpPr>
          <p:nvPr/>
        </p:nvSpPr>
        <p:spPr bwMode="auto">
          <a:xfrm>
            <a:off x="3078944" y="4509120"/>
            <a:ext cx="2339752" cy="5040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891" indent="-342891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80000"/>
              <a:buFont typeface="Wingdings" pitchFamily="2" charset="2"/>
              <a:buChar char="n"/>
              <a:defRPr kumimoji="1" sz="32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742932" indent="-285744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80000"/>
              <a:buBlip>
                <a:blip r:embed="rId3"/>
              </a:buBlip>
              <a:defRPr kumimoji="1" sz="28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marL="1142971" indent="-228594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80000"/>
              <a:buBlip>
                <a:blip r:embed="rId4"/>
              </a:buBlip>
              <a:defRPr kumimoji="1" sz="24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marL="1600160" indent="-228594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80000"/>
              <a:buBlip>
                <a:blip r:embed="rId3"/>
              </a:buBlip>
              <a:defRPr kumimoji="1" sz="24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marL="2057349" indent="-228594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80000"/>
              <a:buBlip>
                <a:blip r:embed="rId4"/>
              </a:buBlip>
              <a:defRPr kumimoji="1" sz="24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  <a:lvl6pPr marL="2514537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726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8914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103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en-US" altLang="zh-CN" sz="2800" kern="0" dirty="0"/>
              <a:t>8A 03 00 00</a:t>
            </a:r>
          </a:p>
        </p:txBody>
      </p:sp>
      <p:sp>
        <p:nvSpPr>
          <p:cNvPr id="6" name="内容占位符 2"/>
          <p:cNvSpPr txBox="1">
            <a:spLocks/>
          </p:cNvSpPr>
          <p:nvPr/>
        </p:nvSpPr>
        <p:spPr bwMode="auto">
          <a:xfrm>
            <a:off x="3078944" y="5615475"/>
            <a:ext cx="2339752" cy="5040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891" indent="-342891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80000"/>
              <a:buFont typeface="Wingdings" pitchFamily="2" charset="2"/>
              <a:buChar char="n"/>
              <a:defRPr kumimoji="1" sz="32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742932" indent="-285744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80000"/>
              <a:buBlip>
                <a:blip r:embed="rId3"/>
              </a:buBlip>
              <a:defRPr kumimoji="1" sz="28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marL="1142971" indent="-228594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80000"/>
              <a:buBlip>
                <a:blip r:embed="rId4"/>
              </a:buBlip>
              <a:defRPr kumimoji="1" sz="24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marL="1600160" indent="-228594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80000"/>
              <a:buBlip>
                <a:blip r:embed="rId3"/>
              </a:buBlip>
              <a:defRPr kumimoji="1" sz="24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marL="2057349" indent="-228594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80000"/>
              <a:buBlip>
                <a:blip r:embed="rId4"/>
              </a:buBlip>
              <a:defRPr kumimoji="1" sz="24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  <a:lvl6pPr marL="2514537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726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8914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103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en-US" altLang="zh-CN" sz="2800" kern="0" dirty="0"/>
              <a:t>00 00 03 8A</a:t>
            </a:r>
          </a:p>
        </p:txBody>
      </p:sp>
      <p:sp>
        <p:nvSpPr>
          <p:cNvPr id="12" name="内容占位符 2">
            <a:extLst>
              <a:ext uri="{FF2B5EF4-FFF2-40B4-BE49-F238E27FC236}">
                <a16:creationId xmlns:a16="http://schemas.microsoft.com/office/drawing/2014/main" id="{05079929-F66D-4D63-A8B7-43023AB55948}"/>
              </a:ext>
            </a:extLst>
          </p:cNvPr>
          <p:cNvSpPr txBox="1">
            <a:spLocks/>
          </p:cNvSpPr>
          <p:nvPr/>
        </p:nvSpPr>
        <p:spPr bwMode="auto">
          <a:xfrm>
            <a:off x="4427984" y="1268760"/>
            <a:ext cx="2339752" cy="5040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891" indent="-342891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80000"/>
              <a:buFont typeface="Wingdings" pitchFamily="2" charset="2"/>
              <a:buChar char="n"/>
              <a:defRPr kumimoji="1" sz="32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742932" indent="-285744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80000"/>
              <a:buBlip>
                <a:blip r:embed="rId3"/>
              </a:buBlip>
              <a:defRPr kumimoji="1" sz="28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marL="1142971" indent="-228594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80000"/>
              <a:buBlip>
                <a:blip r:embed="rId4"/>
              </a:buBlip>
              <a:defRPr kumimoji="1" sz="24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marL="1600160" indent="-228594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80000"/>
              <a:buBlip>
                <a:blip r:embed="rId3"/>
              </a:buBlip>
              <a:defRPr kumimoji="1" sz="24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marL="2057349" indent="-228594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80000"/>
              <a:buBlip>
                <a:blip r:embed="rId4"/>
              </a:buBlip>
              <a:defRPr kumimoji="1" sz="24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  <a:lvl6pPr marL="2514537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726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8914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103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en-US" altLang="zh-CN" sz="2800" kern="0" dirty="0"/>
              <a:t>8A 03 00 00</a:t>
            </a:r>
          </a:p>
        </p:txBody>
      </p:sp>
    </p:spTree>
    <p:extLst>
      <p:ext uri="{BB962C8B-B14F-4D97-AF65-F5344CB8AC3E}">
        <p14:creationId xmlns:p14="http://schemas.microsoft.com/office/powerpoint/2010/main" val="2802958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综合应用：</a:t>
            </a:r>
            <a:r>
              <a:rPr lang="zh-CN" altLang="en-US" sz="3600" dirty="0"/>
              <a:t>输出</a:t>
            </a:r>
            <a:r>
              <a:rPr lang="en-US" altLang="zh-CN" sz="3600" dirty="0"/>
              <a:t>.bmp</a:t>
            </a:r>
            <a:r>
              <a:rPr lang="zh-CN" altLang="en-US" sz="3600" dirty="0"/>
              <a:t>位图文件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177800" y="1235472"/>
            <a:ext cx="8775700" cy="4785816"/>
          </a:xfrm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zh-CN" sz="1800" dirty="0" err="1">
                <a:latin typeface="Consolas" panose="020B0609020204030204" pitchFamily="49" charset="0"/>
              </a:rPr>
              <a:t>ofstream</a:t>
            </a:r>
            <a:r>
              <a:rPr lang="en-US" altLang="zh-CN" sz="1800" dirty="0">
                <a:latin typeface="Consolas" panose="020B0609020204030204" pitchFamily="49" charset="0"/>
              </a:rPr>
              <a:t> </a:t>
            </a:r>
            <a:r>
              <a:rPr lang="en-US" altLang="zh-CN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fbmp</a:t>
            </a:r>
            <a:r>
              <a:rPr lang="en-US" altLang="zh-CN" sz="1800" dirty="0">
                <a:latin typeface="Consolas" panose="020B0609020204030204" pitchFamily="49" charset="0"/>
              </a:rPr>
              <a:t>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zh-CN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fbmp</a:t>
            </a:r>
            <a:r>
              <a:rPr lang="en-US" altLang="zh-CN" sz="1800" dirty="0" err="1">
                <a:latin typeface="Consolas" panose="020B0609020204030204" pitchFamily="49" charset="0"/>
              </a:rPr>
              <a:t>.</a:t>
            </a:r>
            <a:r>
              <a:rPr lang="en-US" altLang="zh-CN" sz="1800" dirty="0" err="1">
                <a:solidFill>
                  <a:srgbClr val="FF0000"/>
                </a:solidFill>
                <a:latin typeface="Consolas" panose="020B0609020204030204" pitchFamily="49" charset="0"/>
              </a:rPr>
              <a:t>open</a:t>
            </a:r>
            <a:r>
              <a:rPr lang="en-US" altLang="zh-CN" sz="1800" dirty="0">
                <a:latin typeface="Consolas" panose="020B0609020204030204" pitchFamily="49" charset="0"/>
              </a:rPr>
              <a:t>("color.bmp", </a:t>
            </a:r>
            <a:r>
              <a:rPr lang="en-US" altLang="zh-CN" sz="1800" dirty="0" err="1">
                <a:solidFill>
                  <a:srgbClr val="FF0000"/>
                </a:solidFill>
                <a:latin typeface="Consolas" panose="020B0609020204030204" pitchFamily="49" charset="0"/>
              </a:rPr>
              <a:t>ios</a:t>
            </a:r>
            <a:r>
              <a:rPr lang="en-US" altLang="zh-CN" sz="1800" dirty="0">
                <a:solidFill>
                  <a:srgbClr val="FF0000"/>
                </a:solidFill>
                <a:latin typeface="Consolas" panose="020B0609020204030204" pitchFamily="49" charset="0"/>
              </a:rPr>
              <a:t>::binary</a:t>
            </a:r>
            <a:r>
              <a:rPr lang="en-US" altLang="zh-CN" sz="1800" dirty="0">
                <a:latin typeface="Consolas" panose="020B0609020204030204" pitchFamily="49" charset="0"/>
              </a:rPr>
              <a:t>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zh-CN" sz="1800" dirty="0" err="1">
                <a:latin typeface="Consolas" panose="020B0609020204030204" pitchFamily="49" charset="0"/>
              </a:rPr>
              <a:t>BMPFileHeader</a:t>
            </a:r>
            <a:r>
              <a:rPr lang="en-US" altLang="zh-CN" sz="1800" dirty="0">
                <a:latin typeface="Consolas" panose="020B0609020204030204" pitchFamily="49" charset="0"/>
              </a:rPr>
              <a:t> </a:t>
            </a:r>
            <a:r>
              <a:rPr lang="en-US" altLang="zh-CN" sz="1800" dirty="0" err="1">
                <a:latin typeface="Consolas" panose="020B0609020204030204" pitchFamily="49" charset="0"/>
              </a:rPr>
              <a:t>bfh</a:t>
            </a:r>
            <a:r>
              <a:rPr lang="en-US" altLang="zh-CN" sz="1800" dirty="0">
                <a:latin typeface="Consolas" panose="020B0609020204030204" pitchFamily="49" charset="0"/>
              </a:rPr>
              <a:t> = {{'B', 'M'}, </a:t>
            </a:r>
            <a:r>
              <a:rPr lang="en-US" altLang="zh-CN" sz="1800" dirty="0">
                <a:solidFill>
                  <a:srgbClr val="00B0F0"/>
                </a:solidFill>
                <a:latin typeface="Consolas" panose="020B0609020204030204" pitchFamily="49" charset="0"/>
              </a:rPr>
              <a:t>400</a:t>
            </a:r>
            <a:r>
              <a:rPr lang="en-US" altLang="zh-CN" sz="1800" dirty="0">
                <a:latin typeface="Consolas" panose="020B0609020204030204" pitchFamily="49" charset="0"/>
              </a:rPr>
              <a:t> * </a:t>
            </a:r>
            <a:r>
              <a:rPr lang="en-US" altLang="zh-CN" sz="1800" dirty="0">
                <a:solidFill>
                  <a:srgbClr val="7030A0"/>
                </a:solidFill>
                <a:latin typeface="Consolas" panose="020B0609020204030204" pitchFamily="49" charset="0"/>
              </a:rPr>
              <a:t>300</a:t>
            </a:r>
            <a:r>
              <a:rPr lang="en-US" altLang="zh-CN" sz="1800" dirty="0">
                <a:latin typeface="Consolas" panose="020B0609020204030204" pitchFamily="49" charset="0"/>
              </a:rPr>
              <a:t> * 3 + 0x36, 0, 0, 0x36};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zh-CN" sz="1800" dirty="0" err="1">
                <a:latin typeface="Consolas" panose="020B0609020204030204" pitchFamily="49" charset="0"/>
              </a:rPr>
              <a:t>BMPInfoHeader</a:t>
            </a:r>
            <a:r>
              <a:rPr lang="en-US" altLang="zh-CN" sz="1800" dirty="0">
                <a:latin typeface="Consolas" panose="020B0609020204030204" pitchFamily="49" charset="0"/>
              </a:rPr>
              <a:t> </a:t>
            </a:r>
            <a:r>
              <a:rPr lang="en-US" altLang="zh-CN" sz="1800" dirty="0" err="1">
                <a:latin typeface="Consolas" panose="020B0609020204030204" pitchFamily="49" charset="0"/>
              </a:rPr>
              <a:t>bih</a:t>
            </a:r>
            <a:r>
              <a:rPr lang="en-US" altLang="zh-CN" sz="1800" dirty="0">
                <a:latin typeface="Consolas" panose="020B0609020204030204" pitchFamily="49" charset="0"/>
              </a:rPr>
              <a:t> = {0x28, </a:t>
            </a:r>
            <a:r>
              <a:rPr lang="en-US" altLang="zh-CN" sz="1800" dirty="0">
                <a:solidFill>
                  <a:srgbClr val="00B0F0"/>
                </a:solidFill>
                <a:latin typeface="Consolas" panose="020B0609020204030204" pitchFamily="49" charset="0"/>
              </a:rPr>
              <a:t>400</a:t>
            </a:r>
            <a:r>
              <a:rPr lang="en-US" altLang="zh-CN" sz="1800" dirty="0">
                <a:latin typeface="Consolas" panose="020B0609020204030204" pitchFamily="49" charset="0"/>
              </a:rPr>
              <a:t>, </a:t>
            </a:r>
            <a:r>
              <a:rPr lang="en-US" altLang="zh-CN" sz="1800" dirty="0">
                <a:solidFill>
                  <a:srgbClr val="7030A0"/>
                </a:solidFill>
                <a:latin typeface="Consolas" panose="020B0609020204030204" pitchFamily="49" charset="0"/>
              </a:rPr>
              <a:t>300</a:t>
            </a:r>
            <a:r>
              <a:rPr lang="en-US" altLang="zh-CN" sz="1800" dirty="0">
                <a:latin typeface="Consolas" panose="020B0609020204030204" pitchFamily="49" charset="0"/>
              </a:rPr>
              <a:t>, 1, 24, 0, </a:t>
            </a:r>
            <a:r>
              <a:rPr lang="en-US" altLang="zh-CN" sz="1800" dirty="0">
                <a:solidFill>
                  <a:srgbClr val="00B0F0"/>
                </a:solidFill>
                <a:latin typeface="Consolas" panose="020B0609020204030204" pitchFamily="49" charset="0"/>
              </a:rPr>
              <a:t>400</a:t>
            </a:r>
            <a:r>
              <a:rPr lang="en-US" altLang="zh-CN" sz="1800" dirty="0">
                <a:latin typeface="Consolas" panose="020B0609020204030204" pitchFamily="49" charset="0"/>
              </a:rPr>
              <a:t> * </a:t>
            </a:r>
            <a:r>
              <a:rPr lang="en-US" altLang="zh-CN" sz="1800" dirty="0">
                <a:solidFill>
                  <a:srgbClr val="7030A0"/>
                </a:solidFill>
                <a:latin typeface="Consolas" panose="020B0609020204030204" pitchFamily="49" charset="0"/>
              </a:rPr>
              <a:t>300</a:t>
            </a:r>
            <a:r>
              <a:rPr lang="en-US" altLang="zh-CN" sz="1800" dirty="0">
                <a:latin typeface="Consolas" panose="020B0609020204030204" pitchFamily="49" charset="0"/>
              </a:rPr>
              <a:t> * 3, {0}};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zh-CN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fbmp</a:t>
            </a:r>
            <a:r>
              <a:rPr lang="en-US" altLang="zh-CN" sz="1800" dirty="0" err="1">
                <a:latin typeface="Consolas" panose="020B0609020204030204" pitchFamily="49" charset="0"/>
              </a:rPr>
              <a:t>.</a:t>
            </a:r>
            <a:r>
              <a:rPr lang="en-US" altLang="zh-CN" sz="1800" dirty="0" err="1">
                <a:solidFill>
                  <a:srgbClr val="FF0000"/>
                </a:solidFill>
                <a:latin typeface="Consolas" panose="020B0609020204030204" pitchFamily="49" charset="0"/>
              </a:rPr>
              <a:t>write</a:t>
            </a:r>
            <a:r>
              <a:rPr lang="en-US" altLang="zh-CN" sz="1800" dirty="0">
                <a:latin typeface="Consolas" panose="020B0609020204030204" pitchFamily="49" charset="0"/>
              </a:rPr>
              <a:t>((char *)&amp;</a:t>
            </a:r>
            <a:r>
              <a:rPr lang="en-US" altLang="zh-CN" sz="1800" dirty="0" err="1">
                <a:latin typeface="Consolas" panose="020B0609020204030204" pitchFamily="49" charset="0"/>
              </a:rPr>
              <a:t>bfh</a:t>
            </a:r>
            <a:r>
              <a:rPr lang="en-US" altLang="zh-CN" sz="1800" dirty="0">
                <a:latin typeface="Consolas" panose="020B0609020204030204" pitchFamily="49" charset="0"/>
              </a:rPr>
              <a:t>, </a:t>
            </a:r>
            <a:r>
              <a:rPr lang="en-US" altLang="zh-CN" sz="1800" dirty="0" err="1">
                <a:latin typeface="Consolas" panose="020B0609020204030204" pitchFamily="49" charset="0"/>
              </a:rPr>
              <a:t>sizeof</a:t>
            </a:r>
            <a:r>
              <a:rPr lang="en-US" altLang="zh-CN" sz="1800" dirty="0">
                <a:latin typeface="Consolas" panose="020B0609020204030204" pitchFamily="49" charset="0"/>
              </a:rPr>
              <a:t>(</a:t>
            </a:r>
            <a:r>
              <a:rPr lang="en-US" altLang="zh-CN" sz="1800" dirty="0" err="1">
                <a:latin typeface="Consolas" panose="020B0609020204030204" pitchFamily="49" charset="0"/>
              </a:rPr>
              <a:t>bfh</a:t>
            </a:r>
            <a:r>
              <a:rPr lang="en-US" altLang="zh-CN" sz="1800" dirty="0">
                <a:latin typeface="Consolas" panose="020B0609020204030204" pitchFamily="49" charset="0"/>
              </a:rPr>
              <a:t>));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zh-CN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fbmp</a:t>
            </a:r>
            <a:r>
              <a:rPr lang="en-US" altLang="zh-CN" sz="1800" dirty="0" err="1">
                <a:latin typeface="Consolas" panose="020B0609020204030204" pitchFamily="49" charset="0"/>
              </a:rPr>
              <a:t>.</a:t>
            </a:r>
            <a:r>
              <a:rPr lang="en-US" altLang="zh-CN" sz="1800" dirty="0" err="1">
                <a:solidFill>
                  <a:srgbClr val="FF0000"/>
                </a:solidFill>
                <a:latin typeface="Consolas" panose="020B0609020204030204" pitchFamily="49" charset="0"/>
              </a:rPr>
              <a:t>write</a:t>
            </a:r>
            <a:r>
              <a:rPr lang="en-US" altLang="zh-CN" sz="1800" dirty="0">
                <a:latin typeface="Consolas" panose="020B0609020204030204" pitchFamily="49" charset="0"/>
              </a:rPr>
              <a:t>((char *)&amp;</a:t>
            </a:r>
            <a:r>
              <a:rPr lang="en-US" altLang="zh-CN" sz="1800" dirty="0" err="1">
                <a:latin typeface="Consolas" panose="020B0609020204030204" pitchFamily="49" charset="0"/>
              </a:rPr>
              <a:t>bih</a:t>
            </a:r>
            <a:r>
              <a:rPr lang="en-US" altLang="zh-CN" sz="1800" dirty="0">
                <a:latin typeface="Consolas" panose="020B0609020204030204" pitchFamily="49" charset="0"/>
              </a:rPr>
              <a:t>, </a:t>
            </a:r>
            <a:r>
              <a:rPr lang="en-US" altLang="zh-CN" sz="1800" dirty="0" err="1">
                <a:latin typeface="Consolas" panose="020B0609020204030204" pitchFamily="49" charset="0"/>
              </a:rPr>
              <a:t>sizeof</a:t>
            </a:r>
            <a:r>
              <a:rPr lang="en-US" altLang="zh-CN" sz="1800" dirty="0">
                <a:latin typeface="Consolas" panose="020B0609020204030204" pitchFamily="49" charset="0"/>
              </a:rPr>
              <a:t>(</a:t>
            </a:r>
            <a:r>
              <a:rPr lang="en-US" altLang="zh-CN" sz="1800" dirty="0" err="1">
                <a:latin typeface="Consolas" panose="020B0609020204030204" pitchFamily="49" charset="0"/>
              </a:rPr>
              <a:t>bih</a:t>
            </a:r>
            <a:r>
              <a:rPr lang="en-US" altLang="zh-CN" sz="1800" dirty="0">
                <a:latin typeface="Consolas" panose="020B0609020204030204" pitchFamily="49" charset="0"/>
              </a:rPr>
              <a:t>));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zh-CN" sz="1800" dirty="0">
                <a:latin typeface="Consolas" panose="020B0609020204030204" pitchFamily="49" charset="0"/>
              </a:rPr>
              <a:t>for (</a:t>
            </a:r>
            <a:r>
              <a:rPr lang="en-US" altLang="zh-CN" sz="1800" dirty="0" err="1">
                <a:latin typeface="Consolas" panose="020B0609020204030204" pitchFamily="49" charset="0"/>
              </a:rPr>
              <a:t>int</a:t>
            </a:r>
            <a:r>
              <a:rPr lang="en-US" altLang="zh-CN" sz="1800" dirty="0">
                <a:latin typeface="Consolas" panose="020B0609020204030204" pitchFamily="49" charset="0"/>
              </a:rPr>
              <a:t> y = </a:t>
            </a:r>
            <a:r>
              <a:rPr lang="en-US" altLang="zh-CN" sz="1800" dirty="0">
                <a:solidFill>
                  <a:srgbClr val="7030A0"/>
                </a:solidFill>
                <a:latin typeface="Consolas" panose="020B0609020204030204" pitchFamily="49" charset="0"/>
              </a:rPr>
              <a:t>300</a:t>
            </a:r>
            <a:r>
              <a:rPr lang="en-US" altLang="zh-CN" sz="1800" dirty="0">
                <a:latin typeface="Consolas" panose="020B0609020204030204" pitchFamily="49" charset="0"/>
              </a:rPr>
              <a:t> - 1; y &gt;= 0; y--)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zh-CN" sz="1800" dirty="0">
                <a:latin typeface="Consolas" panose="020B0609020204030204" pitchFamily="49" charset="0"/>
              </a:rPr>
              <a:t>    for (</a:t>
            </a:r>
            <a:r>
              <a:rPr lang="en-US" altLang="zh-CN" sz="1800" dirty="0" err="1">
                <a:latin typeface="Consolas" panose="020B0609020204030204" pitchFamily="49" charset="0"/>
              </a:rPr>
              <a:t>int</a:t>
            </a:r>
            <a:r>
              <a:rPr lang="en-US" altLang="zh-CN" sz="1800" dirty="0">
                <a:latin typeface="Consolas" panose="020B0609020204030204" pitchFamily="49" charset="0"/>
              </a:rPr>
              <a:t> x = 0; x &lt; </a:t>
            </a:r>
            <a:r>
              <a:rPr lang="en-US" altLang="zh-CN" sz="1800" dirty="0">
                <a:solidFill>
                  <a:srgbClr val="00B0F0"/>
                </a:solidFill>
                <a:latin typeface="Consolas" panose="020B0609020204030204" pitchFamily="49" charset="0"/>
              </a:rPr>
              <a:t>400</a:t>
            </a:r>
            <a:r>
              <a:rPr lang="en-US" altLang="zh-CN" sz="1800" dirty="0">
                <a:latin typeface="Consolas" panose="020B0609020204030204" pitchFamily="49" charset="0"/>
              </a:rPr>
              <a:t>; x++)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zh-CN" sz="18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        Pixel p = {(</a:t>
            </a:r>
            <a:r>
              <a:rPr lang="en-US" altLang="zh-CN" sz="1800" dirty="0" err="1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int</a:t>
            </a:r>
            <a:r>
              <a:rPr lang="en-US" altLang="zh-CN" sz="18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)((x + 0.0) / 400 * 255 + 0.5),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zh-CN" sz="18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                   (</a:t>
            </a:r>
            <a:r>
              <a:rPr lang="en-US" altLang="zh-CN" sz="1800" dirty="0" err="1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int</a:t>
            </a:r>
            <a:r>
              <a:rPr lang="en-US" altLang="zh-CN" sz="18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)((x + y + 0.0) / 700 * 255 + 0.5),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zh-CN" sz="18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                   (</a:t>
            </a:r>
            <a:r>
              <a:rPr lang="en-US" altLang="zh-CN" sz="1800" dirty="0" err="1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int</a:t>
            </a:r>
            <a:r>
              <a:rPr lang="en-US" altLang="zh-CN" sz="18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)((y + 0.0) / 300 * 255 + 0.5)};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zh-CN" sz="1800" dirty="0">
                <a:latin typeface="Consolas" panose="020B0609020204030204" pitchFamily="49" charset="0"/>
              </a:rPr>
              <a:t>        </a:t>
            </a:r>
            <a:r>
              <a:rPr lang="en-US" altLang="zh-CN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fbmp</a:t>
            </a:r>
            <a:r>
              <a:rPr lang="en-US" altLang="zh-CN" sz="1800" dirty="0" err="1">
                <a:latin typeface="Consolas" panose="020B0609020204030204" pitchFamily="49" charset="0"/>
              </a:rPr>
              <a:t>.</a:t>
            </a:r>
            <a:r>
              <a:rPr lang="en-US" altLang="zh-CN" sz="1800" dirty="0" err="1">
                <a:solidFill>
                  <a:srgbClr val="FF0000"/>
                </a:solidFill>
                <a:latin typeface="Consolas" panose="020B0609020204030204" pitchFamily="49" charset="0"/>
              </a:rPr>
              <a:t>write</a:t>
            </a:r>
            <a:r>
              <a:rPr lang="en-US" altLang="zh-CN" sz="1800" dirty="0">
                <a:latin typeface="Consolas" panose="020B0609020204030204" pitchFamily="49" charset="0"/>
              </a:rPr>
              <a:t>((char *)&amp;p, </a:t>
            </a:r>
            <a:r>
              <a:rPr lang="en-US" altLang="zh-CN" sz="1800" dirty="0" err="1">
                <a:latin typeface="Consolas" panose="020B0609020204030204" pitchFamily="49" charset="0"/>
              </a:rPr>
              <a:t>sizeof</a:t>
            </a:r>
            <a:r>
              <a:rPr lang="en-US" altLang="zh-CN" sz="1800" dirty="0">
                <a:latin typeface="Consolas" panose="020B0609020204030204" pitchFamily="49" charset="0"/>
              </a:rPr>
              <a:t>(p));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zh-CN" sz="1800" dirty="0">
                <a:latin typeface="Consolas" panose="020B0609020204030204" pitchFamily="49" charset="0"/>
              </a:rPr>
              <a:t>    }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zh-CN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fbmp</a:t>
            </a:r>
            <a:r>
              <a:rPr lang="en-US" altLang="zh-CN" sz="1800" dirty="0" err="1">
                <a:latin typeface="Consolas" panose="020B0609020204030204" pitchFamily="49" charset="0"/>
              </a:rPr>
              <a:t>.close</a:t>
            </a:r>
            <a:r>
              <a:rPr lang="en-US" altLang="zh-CN" sz="1800" dirty="0">
                <a:latin typeface="Consolas" panose="020B0609020204030204" pitchFamily="49" charset="0"/>
              </a:rPr>
              <a:t>();</a:t>
            </a:r>
            <a:endParaRPr lang="zh-CN" altLang="en-US" sz="18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6056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综合应用：</a:t>
            </a:r>
            <a:r>
              <a:rPr lang="zh-CN" altLang="en-US" sz="3600" dirty="0"/>
              <a:t>输出</a:t>
            </a:r>
            <a:r>
              <a:rPr lang="en-US" altLang="zh-CN" sz="3600" dirty="0"/>
              <a:t>.bmp</a:t>
            </a:r>
            <a:r>
              <a:rPr lang="zh-CN" altLang="en-US" sz="3600" dirty="0"/>
              <a:t>位图文件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323528" y="1146634"/>
            <a:ext cx="8424936" cy="648072"/>
          </a:xfrm>
        </p:spPr>
        <p:txBody>
          <a:bodyPr anchor="ctr"/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zh-CN" altLang="en-US" sz="2800" dirty="0">
                <a:latin typeface="宋体" panose="02010600030101010101" pitchFamily="2" charset="-122"/>
                <a:ea typeface="宋体" panose="02010600030101010101" pitchFamily="2" charset="-122"/>
              </a:rPr>
              <a:t>输出结果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3728" y="2336639"/>
            <a:ext cx="4896544" cy="3684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3079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BD5CFE0-0FA7-46B6-8D91-6315E3856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文件概念的扩展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76CE4F0-E21F-41D5-AD4C-DCD8E5DFC1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3666" y="2402886"/>
            <a:ext cx="802928" cy="79362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D4E415C-5631-4521-AFBE-BA90530AA0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3432" y="2382831"/>
            <a:ext cx="720080" cy="78456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1B1A15E-C15B-4168-B137-D3B896DB8E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4812" y="2402160"/>
            <a:ext cx="606072" cy="834178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31BAD277-0047-4727-8CB1-852338A59B59}"/>
              </a:ext>
            </a:extLst>
          </p:cNvPr>
          <p:cNvSpPr/>
          <p:nvPr/>
        </p:nvSpPr>
        <p:spPr bwMode="auto">
          <a:xfrm>
            <a:off x="177800" y="2403566"/>
            <a:ext cx="1944216" cy="79208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kumimoji="1" lang="zh-CN" altLang="en-US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视频播放器</a:t>
            </a:r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CCD9E43D-E664-4B92-BC02-D1B310782126}"/>
              </a:ext>
            </a:extLst>
          </p:cNvPr>
          <p:cNvCxnSpPr>
            <a:cxnSpLocks/>
            <a:endCxn id="7" idx="3"/>
          </p:cNvCxnSpPr>
          <p:nvPr/>
        </p:nvCxnSpPr>
        <p:spPr bwMode="auto">
          <a:xfrm flipH="1">
            <a:off x="2122016" y="2799610"/>
            <a:ext cx="1080176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pic>
        <p:nvPicPr>
          <p:cNvPr id="11" name="图片 10">
            <a:extLst>
              <a:ext uri="{FF2B5EF4-FFF2-40B4-BE49-F238E27FC236}">
                <a16:creationId xmlns:a16="http://schemas.microsoft.com/office/drawing/2014/main" id="{3C614B1F-19D5-44FA-BB37-CD2B77F249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34432" y="3626186"/>
            <a:ext cx="1062435" cy="106243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61D99FB4-1B8E-4BB6-8AE0-3DB93BBA63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12967" y="3760590"/>
            <a:ext cx="793627" cy="793627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66214B1B-E551-48EA-9551-185621CA616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78720" y="3765121"/>
            <a:ext cx="781712" cy="784565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ECA994FA-D99E-4677-B60B-38F58D89AC6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03666" y="1124744"/>
            <a:ext cx="801989" cy="792088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6ABF0005-E525-4275-838A-FA12DD0831F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13432" y="1124744"/>
            <a:ext cx="699985" cy="792088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B506F241-76F5-4120-8307-E61A942E11F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979994" y="1139200"/>
            <a:ext cx="1171312" cy="798929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95DE469D-1EE8-4962-AA32-F78D001242D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920593" y="2402160"/>
            <a:ext cx="801678" cy="834178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518FE98D-0F40-4FC2-AEF3-C87AF832F93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409030" y="2425942"/>
            <a:ext cx="606072" cy="830055"/>
          </a:xfrm>
          <a:prstGeom prst="rect">
            <a:avLst/>
          </a:prstGeom>
        </p:spPr>
      </p:pic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A0367320-48DB-4042-BC72-AED94A3BCE5E}"/>
              </a:ext>
            </a:extLst>
          </p:cNvPr>
          <p:cNvCxnSpPr>
            <a:cxnSpLocks/>
          </p:cNvCxnSpPr>
          <p:nvPr/>
        </p:nvCxnSpPr>
        <p:spPr bwMode="auto">
          <a:xfrm flipH="1">
            <a:off x="2122016" y="1539470"/>
            <a:ext cx="1080176" cy="84336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7C4407EA-F2E3-45DE-9D31-52F0826E7F24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2122016" y="3195654"/>
            <a:ext cx="1080176" cy="86409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sp>
        <p:nvSpPr>
          <p:cNvPr id="35" name="文本框 34">
            <a:extLst>
              <a:ext uri="{FF2B5EF4-FFF2-40B4-BE49-F238E27FC236}">
                <a16:creationId xmlns:a16="http://schemas.microsoft.com/office/drawing/2014/main" id="{4F8F111C-DB8C-4FB4-847D-EF5AD0461A6F}"/>
              </a:ext>
            </a:extLst>
          </p:cNvPr>
          <p:cNvSpPr txBox="1"/>
          <p:nvPr/>
        </p:nvSpPr>
        <p:spPr>
          <a:xfrm>
            <a:off x="353182" y="5485568"/>
            <a:ext cx="8424936" cy="50840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SzPct val="80000"/>
              <a:buFontTx/>
              <a:buNone/>
              <a:tabLst/>
              <a:defRPr/>
            </a:pPr>
            <a:r>
              <a:rPr kumimoji="1" lang="zh-CN" altLang="en-US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宋体" panose="02010600030101010101" pitchFamily="2" charset="-122"/>
              </a:rPr>
              <a:t>共性</a:t>
            </a:r>
            <a:r>
              <a:rPr kumimoji="1" lang="zh-CN" altLang="en-US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</a:rPr>
              <a:t>：按顺序读（一帧一帧的）数据</a:t>
            </a:r>
            <a:endParaRPr kumimoji="1" lang="en-US" altLang="zh-CN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宋体" panose="02010600030101010101" pitchFamily="2" charset="-122"/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C6C78DC1-51DD-490E-BDEE-A81C5CD5DFEF}"/>
              </a:ext>
            </a:extLst>
          </p:cNvPr>
          <p:cNvSpPr/>
          <p:nvPr/>
        </p:nvSpPr>
        <p:spPr bwMode="auto">
          <a:xfrm>
            <a:off x="3233909" y="980728"/>
            <a:ext cx="2707901" cy="396044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19529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7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内容占位符 2">
            <a:extLst>
              <a:ext uri="{FF2B5EF4-FFF2-40B4-BE49-F238E27FC236}">
                <a16:creationId xmlns:a16="http://schemas.microsoft.com/office/drawing/2014/main" id="{7E179692-FDDC-4975-B9E0-A585EE3DBE99}"/>
              </a:ext>
            </a:extLst>
          </p:cNvPr>
          <p:cNvSpPr txBox="1">
            <a:spLocks/>
          </p:cNvSpPr>
          <p:nvPr/>
        </p:nvSpPr>
        <p:spPr bwMode="auto">
          <a:xfrm>
            <a:off x="177800" y="952500"/>
            <a:ext cx="8775700" cy="2188468"/>
          </a:xfrm>
          <a:prstGeom prst="rect">
            <a:avLst/>
          </a:prstGeom>
          <a:solidFill>
            <a:srgbClr val="EBFFFA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891" indent="-342891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80000"/>
              <a:buFont typeface="Wingdings" pitchFamily="2" charset="2"/>
              <a:buChar char="n"/>
              <a:defRPr kumimoji="1" sz="3200" b="1">
                <a:solidFill>
                  <a:schemeClr val="dk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32" indent="-285744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80000"/>
              <a:buBlip>
                <a:blip r:embed="rId3"/>
              </a:buBlip>
              <a:defRPr kumimoji="1" sz="2800" b="1">
                <a:solidFill>
                  <a:schemeClr val="dk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2971" indent="-228594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80000"/>
              <a:buBlip>
                <a:blip r:embed="rId4"/>
              </a:buBlip>
              <a:defRPr kumimoji="1" sz="2400" b="1">
                <a:solidFill>
                  <a:schemeClr val="dk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160" indent="-228594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80000"/>
              <a:buBlip>
                <a:blip r:embed="rId3"/>
              </a:buBlip>
              <a:defRPr kumimoji="1" sz="2400" b="1">
                <a:solidFill>
                  <a:schemeClr val="dk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349" indent="-228594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80000"/>
              <a:buBlip>
                <a:blip r:embed="rId4"/>
              </a:buBlip>
              <a:defRPr kumimoji="1" sz="2400" b="1">
                <a:solidFill>
                  <a:schemeClr val="dk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537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Font typeface="Wingdings" pitchFamily="2" charset="2"/>
              <a:buNone/>
            </a:pPr>
            <a:endParaRPr lang="zh-CN" altLang="en-US" b="0" kern="0" dirty="0">
              <a:solidFill>
                <a:schemeClr val="tx1"/>
              </a:solidFill>
            </a:endParaRPr>
          </a:p>
        </p:txBody>
      </p:sp>
      <p:sp>
        <p:nvSpPr>
          <p:cNvPr id="921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文件概念的扩展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317179" y="1074626"/>
            <a:ext cx="8496943" cy="1944216"/>
          </a:xfrm>
        </p:spPr>
        <p:txBody>
          <a:bodyPr anchor="ctr"/>
          <a:lstStyle/>
          <a:p>
            <a:pPr marL="0" indent="0">
              <a:lnSpc>
                <a:spcPct val="140000"/>
              </a:lnSpc>
              <a:spcBef>
                <a:spcPts val="0"/>
              </a:spcBef>
              <a:buNone/>
            </a:pPr>
            <a:r>
              <a:rPr lang="en-US" altLang="zh-CN" sz="2800" dirty="0">
                <a:latin typeface="+mn-lt"/>
                <a:ea typeface="宋体" panose="02010600030101010101" pitchFamily="2" charset="-122"/>
              </a:rPr>
              <a:t>Everything is a file!</a:t>
            </a:r>
            <a:r>
              <a:rPr lang="zh-CN" altLang="en-US" sz="2800" dirty="0">
                <a:latin typeface="+mn-lt"/>
                <a:ea typeface="宋体" panose="02010600030101010101" pitchFamily="2" charset="-122"/>
              </a:rPr>
              <a:t>（</a:t>
            </a:r>
            <a:r>
              <a:rPr lang="zh-CN" altLang="en-US" sz="2800" dirty="0">
                <a:solidFill>
                  <a:srgbClr val="FF0000"/>
                </a:solidFill>
                <a:latin typeface="+mn-lt"/>
                <a:ea typeface="宋体" panose="02010600030101010101" pitchFamily="2" charset="-122"/>
              </a:rPr>
              <a:t>万物皆文件</a:t>
            </a:r>
            <a:r>
              <a:rPr lang="zh-CN" altLang="en-US" sz="2800" dirty="0">
                <a:latin typeface="+mn-lt"/>
                <a:ea typeface="宋体" panose="02010600030101010101" pitchFamily="2" charset="-122"/>
              </a:rPr>
              <a:t>）</a:t>
            </a:r>
            <a:endParaRPr lang="en-US" altLang="zh-CN" sz="2800" dirty="0">
              <a:latin typeface="+mn-lt"/>
              <a:ea typeface="宋体" panose="02010600030101010101" pitchFamily="2" charset="-122"/>
            </a:endParaRPr>
          </a:p>
          <a:p>
            <a:pPr marL="0" indent="0">
              <a:lnSpc>
                <a:spcPct val="140000"/>
              </a:lnSpc>
              <a:spcBef>
                <a:spcPts val="0"/>
              </a:spcBef>
              <a:buNone/>
            </a:pPr>
            <a:r>
              <a:rPr lang="zh-CN" altLang="en-US" sz="2800" dirty="0">
                <a:latin typeface="+mn-lt"/>
                <a:ea typeface="宋体" panose="02010600030101010101" pitchFamily="2" charset="-122"/>
              </a:rPr>
              <a:t>　</a:t>
            </a:r>
            <a:r>
              <a:rPr lang="en-US" altLang="zh-CN" sz="2800" dirty="0">
                <a:latin typeface="+mn-lt"/>
                <a:ea typeface="宋体" panose="02010600030101010101" pitchFamily="2" charset="-122"/>
              </a:rPr>
              <a:t>Unix</a:t>
            </a:r>
            <a:r>
              <a:rPr lang="zh-CN" altLang="en-US" sz="2800" dirty="0">
                <a:latin typeface="+mn-lt"/>
                <a:ea typeface="宋体" panose="02010600030101010101" pitchFamily="2" charset="-122"/>
              </a:rPr>
              <a:t>操作系统的核心理念之一</a:t>
            </a:r>
            <a:endParaRPr lang="en-US" altLang="zh-CN" sz="2800" dirty="0">
              <a:latin typeface="+mn-lt"/>
              <a:ea typeface="宋体" panose="02010600030101010101" pitchFamily="2" charset="-122"/>
            </a:endParaRPr>
          </a:p>
          <a:p>
            <a:pPr marL="0" indent="0">
              <a:lnSpc>
                <a:spcPct val="140000"/>
              </a:lnSpc>
              <a:spcBef>
                <a:spcPts val="0"/>
              </a:spcBef>
              <a:buNone/>
            </a:pPr>
            <a:r>
              <a:rPr lang="zh-CN" altLang="en-US" sz="2800" dirty="0">
                <a:latin typeface="+mn-lt"/>
                <a:ea typeface="宋体" panose="02010600030101010101" pitchFamily="2" charset="-122"/>
              </a:rPr>
              <a:t>　影响了几乎所有现代操作系统</a:t>
            </a:r>
            <a:endParaRPr lang="en-US" altLang="zh-CN" sz="2800" dirty="0">
              <a:latin typeface="+mn-lt"/>
              <a:ea typeface="宋体" panose="02010600030101010101" pitchFamily="2" charset="-122"/>
            </a:endParaRPr>
          </a:p>
        </p:txBody>
      </p:sp>
      <p:pic>
        <p:nvPicPr>
          <p:cNvPr id="43012" name="Picture 4" descr="File:Ken n dennis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4666" y="3717032"/>
            <a:ext cx="2694665" cy="17475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内容占位符 2"/>
          <p:cNvSpPr txBox="1">
            <a:spLocks/>
          </p:cNvSpPr>
          <p:nvPr/>
        </p:nvSpPr>
        <p:spPr bwMode="auto">
          <a:xfrm>
            <a:off x="1829382" y="5464604"/>
            <a:ext cx="5485234" cy="8779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891" indent="-342891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80000"/>
              <a:buFont typeface="Wingdings" pitchFamily="2" charset="2"/>
              <a:buChar char="n"/>
              <a:defRPr kumimoji="1" sz="32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742932" indent="-285744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80000"/>
              <a:buBlip>
                <a:blip r:embed="rId3"/>
              </a:buBlip>
              <a:defRPr kumimoji="1" sz="28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marL="1142971" indent="-228594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80000"/>
              <a:buBlip>
                <a:blip r:embed="rId4"/>
              </a:buBlip>
              <a:defRPr kumimoji="1" sz="24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marL="1600160" indent="-228594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80000"/>
              <a:buBlip>
                <a:blip r:embed="rId3"/>
              </a:buBlip>
              <a:defRPr kumimoji="1" sz="24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marL="2057349" indent="-228594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80000"/>
              <a:buBlip>
                <a:blip r:embed="rId4"/>
              </a:buBlip>
              <a:defRPr kumimoji="1" sz="24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  <a:lvl6pPr marL="2514537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726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8914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103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lvl="1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2400" kern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Ken Thompson &amp; Dennis Ritchie</a:t>
            </a:r>
          </a:p>
          <a:p>
            <a:pPr marL="0" lvl="1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24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1983</a:t>
            </a:r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年图灵奖（</a:t>
            </a:r>
            <a:r>
              <a:rPr lang="en-US" altLang="zh-CN" sz="24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Turing Award</a:t>
            </a:r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）</a:t>
            </a:r>
            <a:endParaRPr lang="zh-CN" altLang="en-US" sz="2400" kern="0" dirty="0"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E462D5D-95F0-450C-88E7-97598788BB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687" y="4155490"/>
            <a:ext cx="2337386" cy="877964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208B1963-51F7-48A1-907F-3CBDAE58F7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51920" y="3792599"/>
            <a:ext cx="1972070" cy="1596438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DE90414C-C4CB-42E6-ADA2-4A8985AD5747}"/>
              </a:ext>
            </a:extLst>
          </p:cNvPr>
          <p:cNvSpPr txBox="1"/>
          <p:nvPr/>
        </p:nvSpPr>
        <p:spPr>
          <a:xfrm>
            <a:off x="6525683" y="4151482"/>
            <a:ext cx="1577864" cy="954107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宋体" panose="02010600030101010101" pitchFamily="2" charset="-122"/>
              </a:rPr>
              <a:t>随机数发生器</a:t>
            </a:r>
          </a:p>
        </p:txBody>
      </p:sp>
    </p:spTree>
    <p:extLst>
      <p:ext uri="{BB962C8B-B14F-4D97-AF65-F5344CB8AC3E}">
        <p14:creationId xmlns:p14="http://schemas.microsoft.com/office/powerpoint/2010/main" val="637684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30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5" grpId="0" animBg="1"/>
      <p:bldP spid="5" grpId="1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处理程序的程序们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编译器（</a:t>
            </a:r>
            <a:r>
              <a:rPr lang="en-US" altLang="zh-CN"/>
              <a:t>Compiler</a:t>
            </a:r>
            <a:r>
              <a:rPr lang="zh-CN" altLang="en-US"/>
              <a:t>）</a:t>
            </a:r>
            <a:endParaRPr lang="en-US" altLang="zh-CN"/>
          </a:p>
          <a:p>
            <a:pPr lvl="1"/>
            <a:r>
              <a:rPr lang="zh-CN" altLang="en-US"/>
              <a:t>负责将文本形态的程序（源代码，</a:t>
            </a:r>
            <a:r>
              <a:rPr lang="en-US" altLang="zh-CN"/>
              <a:t>source code</a:t>
            </a:r>
            <a:r>
              <a:rPr lang="zh-CN" altLang="en-US"/>
              <a:t>）转化为目标代码（</a:t>
            </a:r>
            <a:r>
              <a:rPr lang="en-US" altLang="zh-CN"/>
              <a:t>object code</a:t>
            </a:r>
            <a:r>
              <a:rPr lang="zh-CN" altLang="en-US"/>
              <a:t>）</a:t>
            </a:r>
            <a:endParaRPr lang="en-US" altLang="zh-CN"/>
          </a:p>
          <a:p>
            <a:r>
              <a:rPr lang="zh-CN" altLang="en-US"/>
              <a:t>链接器（</a:t>
            </a:r>
            <a:r>
              <a:rPr lang="en-US" altLang="zh-CN"/>
              <a:t>Linker</a:t>
            </a:r>
            <a:r>
              <a:rPr lang="zh-CN" altLang="en-US"/>
              <a:t>）</a:t>
            </a:r>
            <a:endParaRPr lang="en-US" altLang="zh-CN"/>
          </a:p>
          <a:p>
            <a:pPr lvl="1"/>
            <a:r>
              <a:rPr lang="zh-CN" altLang="en-US"/>
              <a:t>负责将目标代码转化为可执行程序（</a:t>
            </a:r>
            <a:r>
              <a:rPr lang="en-US" altLang="zh-CN"/>
              <a:t>executable</a:t>
            </a:r>
            <a:r>
              <a:rPr lang="zh-CN" altLang="en-US"/>
              <a:t>）</a:t>
            </a:r>
            <a:endParaRPr lang="en-US" altLang="zh-CN"/>
          </a:p>
          <a:p>
            <a:r>
              <a:rPr lang="zh-CN" altLang="en-US"/>
              <a:t>加载器（</a:t>
            </a:r>
            <a:r>
              <a:rPr lang="en-US" altLang="zh-CN"/>
              <a:t>Loader</a:t>
            </a:r>
            <a:r>
              <a:rPr lang="zh-CN" altLang="en-US"/>
              <a:t>）</a:t>
            </a:r>
            <a:endParaRPr lang="en-US" altLang="zh-CN"/>
          </a:p>
          <a:p>
            <a:pPr lvl="1"/>
            <a:r>
              <a:rPr lang="zh-CN" altLang="en-US"/>
              <a:t>负责将可执行程序加载到内存中，准备执行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处理程序的程序们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源代码</a:t>
            </a:r>
            <a:endParaRPr lang="en-US" altLang="zh-CN"/>
          </a:p>
          <a:p>
            <a:pPr lvl="1"/>
            <a:r>
              <a:rPr lang="zh-CN" altLang="en-US"/>
              <a:t>使用高级语言编写的文本文件，例如</a:t>
            </a:r>
            <a:r>
              <a:rPr lang="en-US" altLang="zh-CN"/>
              <a:t>.cpp</a:t>
            </a:r>
            <a:r>
              <a:rPr lang="zh-CN" altLang="en-US"/>
              <a:t>文件</a:t>
            </a:r>
            <a:endParaRPr lang="en-US" altLang="zh-CN"/>
          </a:p>
          <a:p>
            <a:r>
              <a:rPr lang="zh-CN" altLang="en-US"/>
              <a:t>目标代码</a:t>
            </a:r>
            <a:endParaRPr lang="en-US" altLang="zh-CN"/>
          </a:p>
          <a:p>
            <a:pPr lvl="1"/>
            <a:r>
              <a:rPr lang="zh-CN" altLang="en-US"/>
              <a:t>机器指令的集合，再加上链接所需的符号信息</a:t>
            </a:r>
            <a:endParaRPr lang="en-US" altLang="zh-CN"/>
          </a:p>
          <a:p>
            <a:r>
              <a:rPr lang="zh-CN" altLang="en-US"/>
              <a:t>可执行程序</a:t>
            </a:r>
            <a:endParaRPr lang="en-US" altLang="zh-CN"/>
          </a:p>
          <a:p>
            <a:pPr lvl="1"/>
            <a:r>
              <a:rPr lang="zh-CN" altLang="en-US"/>
              <a:t>机器指令的集合，再加上加载所需的符号信息</a:t>
            </a:r>
            <a:endParaRPr lang="en-US" altLang="zh-CN"/>
          </a:p>
          <a:p>
            <a:r>
              <a:rPr lang="zh-CN" altLang="en-US"/>
              <a:t>内存中的程序</a:t>
            </a:r>
            <a:endParaRPr lang="en-US" altLang="zh-CN"/>
          </a:p>
          <a:p>
            <a:pPr lvl="1"/>
            <a:r>
              <a:rPr lang="zh-CN" altLang="en-US"/>
              <a:t>机器指令的集合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处理程序的程序们</a:t>
            </a:r>
          </a:p>
        </p:txBody>
      </p:sp>
      <p:pic>
        <p:nvPicPr>
          <p:cNvPr id="9221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323975" y="2090738"/>
            <a:ext cx="6496050" cy="3514725"/>
          </a:xfrm>
          <a:noFill/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处理程序的程序们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如何告诉链接器哪些文件要链接到一起？</a:t>
            </a:r>
            <a:endParaRPr lang="en-US" altLang="zh-CN"/>
          </a:p>
          <a:p>
            <a:pPr lvl="1"/>
            <a:r>
              <a:rPr lang="zh-CN" altLang="en-US"/>
              <a:t>命令行参数</a:t>
            </a:r>
            <a:endParaRPr lang="en-US" altLang="zh-CN"/>
          </a:p>
          <a:p>
            <a:pPr lvl="2"/>
            <a:r>
              <a:rPr lang="zh-CN" altLang="en-US"/>
              <a:t>主函数的隐藏技能</a:t>
            </a:r>
            <a:endParaRPr lang="en-US" altLang="zh-CN"/>
          </a:p>
          <a:p>
            <a:pPr lvl="2"/>
            <a:r>
              <a:rPr lang="en-US" altLang="zh-CN"/>
              <a:t>int main(int argc, char * argv[])</a:t>
            </a:r>
          </a:p>
          <a:p>
            <a:pPr lvl="1"/>
            <a:r>
              <a:rPr lang="en-US" altLang="zh-CN"/>
              <a:t>Makefile</a:t>
            </a:r>
          </a:p>
          <a:p>
            <a:pPr lvl="2"/>
            <a:r>
              <a:rPr lang="zh-CN" altLang="en-US"/>
              <a:t>一个说明了编译链接过程的文件</a:t>
            </a:r>
            <a:endParaRPr lang="en-US" altLang="zh-CN"/>
          </a:p>
          <a:p>
            <a:pPr lvl="2"/>
            <a:r>
              <a:rPr lang="zh-CN" altLang="en-US"/>
              <a:t>由</a:t>
            </a:r>
            <a:r>
              <a:rPr lang="en-US" altLang="zh-CN"/>
              <a:t>make</a:t>
            </a:r>
            <a:r>
              <a:rPr lang="zh-CN" altLang="en-US"/>
              <a:t>使用并解释，格式非常复杂</a:t>
            </a:r>
            <a:endParaRPr lang="en-US" altLang="zh-CN"/>
          </a:p>
          <a:p>
            <a:pPr lvl="1"/>
            <a:r>
              <a:rPr lang="zh-CN" altLang="en-US"/>
              <a:t>工程</a:t>
            </a:r>
            <a:endParaRPr lang="en-US" altLang="zh-CN"/>
          </a:p>
          <a:p>
            <a:pPr lvl="2"/>
            <a:r>
              <a:rPr lang="zh-CN" altLang="en-US"/>
              <a:t>看演示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处理程序的程序们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这些程序很复杂</a:t>
            </a:r>
            <a:r>
              <a:rPr lang="en-US" altLang="zh-CN"/>
              <a:t>……</a:t>
            </a:r>
          </a:p>
          <a:p>
            <a:pPr lvl="1"/>
            <a:r>
              <a:rPr lang="zh-CN" altLang="en-US"/>
              <a:t>针对不同硬件，有不同的机器指令（</a:t>
            </a:r>
            <a:r>
              <a:rPr lang="en-US" altLang="zh-CN"/>
              <a:t>x86</a:t>
            </a:r>
            <a:r>
              <a:rPr lang="zh-CN" altLang="en-US"/>
              <a:t>、</a:t>
            </a:r>
            <a:r>
              <a:rPr lang="en-US" altLang="zh-CN"/>
              <a:t>x86_64</a:t>
            </a:r>
            <a:r>
              <a:rPr lang="zh-CN" altLang="en-US"/>
              <a:t>、</a:t>
            </a:r>
            <a:r>
              <a:rPr lang="en-US" altLang="zh-CN"/>
              <a:t>arm</a:t>
            </a:r>
            <a:r>
              <a:rPr lang="zh-CN" altLang="en-US"/>
              <a:t>、</a:t>
            </a:r>
            <a:r>
              <a:rPr lang="en-US" altLang="zh-CN"/>
              <a:t>mips</a:t>
            </a:r>
            <a:r>
              <a:rPr lang="zh-CN" altLang="en-US"/>
              <a:t>、</a:t>
            </a:r>
            <a:r>
              <a:rPr lang="en-US" altLang="zh-CN"/>
              <a:t>alpha</a:t>
            </a:r>
            <a:r>
              <a:rPr lang="zh-CN" altLang="en-US"/>
              <a:t>、</a:t>
            </a:r>
            <a:r>
              <a:rPr lang="en-US" altLang="zh-CN"/>
              <a:t>……</a:t>
            </a:r>
            <a:r>
              <a:rPr lang="zh-CN" altLang="en-US"/>
              <a:t>）</a:t>
            </a:r>
            <a:endParaRPr lang="en-US" altLang="zh-CN"/>
          </a:p>
          <a:p>
            <a:pPr lvl="1"/>
            <a:r>
              <a:rPr lang="zh-CN" altLang="en-US"/>
              <a:t>针对不同的操作系统，有不同的目标代码和可执行文件格式（</a:t>
            </a:r>
            <a:r>
              <a:rPr lang="en-US" altLang="zh-CN"/>
              <a:t>PE</a:t>
            </a:r>
            <a:r>
              <a:rPr lang="zh-CN" altLang="en-US"/>
              <a:t>、</a:t>
            </a:r>
            <a:r>
              <a:rPr lang="en-US" altLang="zh-CN"/>
              <a:t>ELF</a:t>
            </a:r>
            <a:r>
              <a:rPr lang="zh-CN" altLang="en-US"/>
              <a:t>、</a:t>
            </a:r>
            <a:r>
              <a:rPr lang="en-US" altLang="zh-CN"/>
              <a:t>Mach-O</a:t>
            </a:r>
            <a:r>
              <a:rPr lang="zh-CN" altLang="en-US"/>
              <a:t>、</a:t>
            </a:r>
            <a:r>
              <a:rPr lang="en-US" altLang="zh-CN"/>
              <a:t>……</a:t>
            </a:r>
            <a:r>
              <a:rPr lang="zh-CN" altLang="en-US"/>
              <a:t>）</a:t>
            </a:r>
            <a:endParaRPr lang="en-US" altLang="zh-CN"/>
          </a:p>
          <a:p>
            <a:r>
              <a:rPr lang="zh-CN" altLang="en-US"/>
              <a:t>这些程序也有</a:t>
            </a:r>
            <a:r>
              <a:rPr lang="en-US" altLang="zh-CN"/>
              <a:t>bug</a:t>
            </a:r>
            <a:r>
              <a:rPr lang="zh-CN" altLang="en-US"/>
              <a:t>！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任务</a:t>
            </a:r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运行一下？</a:t>
            </a:r>
          </a:p>
          <a:p>
            <a:r>
              <a:rPr lang="zh-CN" altLang="en-US"/>
              <a:t>呼啸而过！</a:t>
            </a:r>
          </a:p>
          <a:p>
            <a:r>
              <a:rPr lang="zh-CN" altLang="en-US"/>
              <a:t>素数真多呀</a:t>
            </a:r>
            <a:r>
              <a:rPr lang="en-US" altLang="zh-CN"/>
              <a:t>……</a:t>
            </a:r>
          </a:p>
          <a:p>
            <a:r>
              <a:rPr lang="zh-CN" altLang="en-US"/>
              <a:t>能不能让它们保留下来呢？</a:t>
            </a:r>
          </a:p>
          <a:p>
            <a:r>
              <a:rPr lang="zh-CN" altLang="en-US"/>
              <a:t>使用文件！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ct val="0"/>
              </a:spcBef>
            </a:pPr>
            <a:r>
              <a:rPr lang="en-US" altLang="zh-CN"/>
              <a:t>a = b + c;</a:t>
            </a:r>
          </a:p>
          <a:p>
            <a:pPr>
              <a:spcBef>
                <a:spcPct val="0"/>
              </a:spcBef>
            </a:pPr>
            <a:endParaRPr lang="en-US" altLang="zh-CN"/>
          </a:p>
          <a:p>
            <a:pPr>
              <a:spcBef>
                <a:spcPct val="0"/>
              </a:spcBef>
            </a:pPr>
            <a:endParaRPr lang="en-US" altLang="zh-CN"/>
          </a:p>
          <a:p>
            <a:pPr>
              <a:spcBef>
                <a:spcPct val="0"/>
              </a:spcBef>
            </a:pPr>
            <a:endParaRPr lang="en-US" altLang="zh-CN"/>
          </a:p>
          <a:p>
            <a:pPr>
              <a:spcBef>
                <a:spcPct val="0"/>
              </a:spcBef>
            </a:pPr>
            <a:r>
              <a:rPr lang="en-US" altLang="zh-CN"/>
              <a:t>d = f(a);</a:t>
            </a:r>
          </a:p>
          <a:p>
            <a:pPr>
              <a:spcBef>
                <a:spcPct val="0"/>
              </a:spcBef>
            </a:pPr>
            <a:endParaRPr lang="en-US" altLang="zh-CN"/>
          </a:p>
          <a:p>
            <a:pPr>
              <a:spcBef>
                <a:spcPct val="0"/>
              </a:spcBef>
            </a:pPr>
            <a:endParaRPr lang="en-US" altLang="zh-CN"/>
          </a:p>
          <a:p>
            <a:pPr>
              <a:spcBef>
                <a:spcPct val="0"/>
              </a:spcBef>
            </a:pPr>
            <a:endParaRPr lang="en-US" altLang="zh-CN"/>
          </a:p>
          <a:p>
            <a:pPr>
              <a:spcBef>
                <a:spcPct val="0"/>
              </a:spcBef>
            </a:pPr>
            <a:r>
              <a:rPr lang="en-US" altLang="zh-CN"/>
              <a:t>cout &lt;&lt; d &lt;&lt; endl;</a:t>
            </a:r>
            <a:endParaRPr lang="zh-CN" altLang="en-US"/>
          </a:p>
        </p:txBody>
      </p:sp>
      <p:sp>
        <p:nvSpPr>
          <p:cNvPr id="1229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编译器（示意）</a:t>
            </a:r>
          </a:p>
        </p:txBody>
      </p:sp>
      <p:sp>
        <p:nvSpPr>
          <p:cNvPr id="8" name="文本占位符 6"/>
          <p:cNvSpPr txBox="1">
            <a:spLocks/>
          </p:cNvSpPr>
          <p:nvPr/>
        </p:nvSpPr>
        <p:spPr bwMode="auto">
          <a:xfrm>
            <a:off x="4572000" y="1214438"/>
            <a:ext cx="4286250" cy="5214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3200" b="1">
                <a:solidFill>
                  <a:srgbClr val="000000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 b="1">
                <a:solidFill>
                  <a:srgbClr val="000000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 b="1">
                <a:solidFill>
                  <a:srgbClr val="000000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400" b="1">
                <a:solidFill>
                  <a:srgbClr val="000000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400" b="1">
                <a:solidFill>
                  <a:srgbClr val="000000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400" b="1">
                <a:solidFill>
                  <a:srgbClr val="000000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400" b="1">
                <a:solidFill>
                  <a:srgbClr val="000000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400" b="1">
                <a:solidFill>
                  <a:srgbClr val="000000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400" b="1">
                <a:solidFill>
                  <a:srgbClr val="000000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 b="0">
                <a:latin typeface="Consolas" panose="020B0609020204030204" pitchFamily="49" charset="0"/>
              </a:rPr>
              <a:t>mov	{b}, eax</a:t>
            </a:r>
          </a:p>
          <a:p>
            <a:pPr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 b="0">
                <a:latin typeface="Consolas" panose="020B0609020204030204" pitchFamily="49" charset="0"/>
              </a:rPr>
              <a:t>add	{c}, eax</a:t>
            </a:r>
          </a:p>
          <a:p>
            <a:pPr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 b="0">
                <a:latin typeface="Consolas" panose="020B0609020204030204" pitchFamily="49" charset="0"/>
              </a:rPr>
              <a:t>mov	eax, {a}</a:t>
            </a:r>
          </a:p>
          <a:p>
            <a:pPr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endParaRPr lang="en-US" altLang="zh-CN" sz="2000" b="0">
              <a:latin typeface="Consolas" panose="020B0609020204030204" pitchFamily="49" charset="0"/>
            </a:endParaRPr>
          </a:p>
          <a:p>
            <a:pPr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 b="0">
                <a:latin typeface="Consolas" panose="020B0609020204030204" pitchFamily="49" charset="0"/>
              </a:rPr>
              <a:t>push	{a}</a:t>
            </a:r>
          </a:p>
          <a:p>
            <a:pPr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 b="0">
                <a:latin typeface="Consolas" panose="020B0609020204030204" pitchFamily="49" charset="0"/>
              </a:rPr>
              <a:t>call	{f}</a:t>
            </a:r>
          </a:p>
          <a:p>
            <a:pPr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 b="0">
                <a:latin typeface="Consolas" panose="020B0609020204030204" pitchFamily="49" charset="0"/>
              </a:rPr>
              <a:t>mov	eax, {d}</a:t>
            </a:r>
          </a:p>
          <a:p>
            <a:pPr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endParaRPr lang="en-US" altLang="zh-CN" sz="2000" b="0">
              <a:latin typeface="Consolas" panose="020B0609020204030204" pitchFamily="49" charset="0"/>
            </a:endParaRPr>
          </a:p>
          <a:p>
            <a:pPr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 b="0">
                <a:latin typeface="Consolas" panose="020B0609020204030204" pitchFamily="49" charset="0"/>
              </a:rPr>
              <a:t>push	{d}</a:t>
            </a:r>
          </a:p>
          <a:p>
            <a:pPr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 b="0">
                <a:latin typeface="Consolas" panose="020B0609020204030204" pitchFamily="49" charset="0"/>
              </a:rPr>
              <a:t>push	{cout}</a:t>
            </a:r>
          </a:p>
          <a:p>
            <a:pPr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 b="0">
                <a:latin typeface="Consolas" panose="020B0609020204030204" pitchFamily="49" charset="0"/>
              </a:rPr>
              <a:t>call	ostream_operator14</a:t>
            </a:r>
          </a:p>
          <a:p>
            <a:pPr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 b="0">
                <a:latin typeface="Consolas" panose="020B0609020204030204" pitchFamily="49" charset="0"/>
              </a:rPr>
              <a:t>push	$endl</a:t>
            </a:r>
          </a:p>
          <a:p>
            <a:pPr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 b="0">
                <a:latin typeface="Consolas" panose="020B0609020204030204" pitchFamily="49" charset="0"/>
              </a:rPr>
              <a:t>push	eax</a:t>
            </a:r>
          </a:p>
          <a:p>
            <a:pPr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 b="0">
                <a:latin typeface="Consolas" panose="020B0609020204030204" pitchFamily="49" charset="0"/>
              </a:rPr>
              <a:t>call	ostream_operator14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链接器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编译结束后，很多变量和函数的地址还没有确定下来（其中还有一些在同一个工程的其他目标代码中），目标代码中有很多位置预留了空位</a:t>
            </a:r>
            <a:endParaRPr lang="en-US" altLang="zh-CN"/>
          </a:p>
          <a:p>
            <a:r>
              <a:rPr lang="zh-CN" altLang="en-US"/>
              <a:t>链接器的主要任务就是把这些位置填上</a:t>
            </a:r>
            <a:endParaRPr lang="en-US" altLang="zh-CN"/>
          </a:p>
          <a:p>
            <a:r>
              <a:rPr lang="zh-CN" altLang="en-US"/>
              <a:t>目标代码中就需要包含这些位置的信息</a:t>
            </a:r>
            <a:endParaRPr lang="en-US" altLang="zh-CN"/>
          </a:p>
          <a:p>
            <a:pPr lvl="1"/>
            <a:r>
              <a:rPr lang="en-US" altLang="zh-CN"/>
              <a:t>a</a:t>
            </a:r>
            <a:r>
              <a:rPr lang="zh-CN" altLang="en-US"/>
              <a:t>的地址填到第</a:t>
            </a:r>
            <a:r>
              <a:rPr lang="en-US" altLang="zh-CN"/>
              <a:t>3</a:t>
            </a:r>
            <a:r>
              <a:rPr lang="zh-CN" altLang="en-US"/>
              <a:t>句操作数</a:t>
            </a:r>
            <a:r>
              <a:rPr lang="en-US" altLang="zh-CN"/>
              <a:t>2</a:t>
            </a:r>
            <a:r>
              <a:rPr lang="zh-CN" altLang="en-US"/>
              <a:t>，</a:t>
            </a:r>
            <a:r>
              <a:rPr lang="en-US" altLang="zh-CN"/>
              <a:t>d</a:t>
            </a:r>
            <a:r>
              <a:rPr lang="zh-CN" altLang="en-US"/>
              <a:t>的地址填到第</a:t>
            </a:r>
            <a:r>
              <a:rPr lang="en-US" altLang="zh-CN"/>
              <a:t>7</a:t>
            </a:r>
            <a:r>
              <a:rPr lang="zh-CN" altLang="en-US"/>
              <a:t>句操作数</a:t>
            </a:r>
            <a:r>
              <a:rPr lang="en-US" altLang="zh-CN"/>
              <a:t>1</a:t>
            </a:r>
          </a:p>
          <a:p>
            <a:pPr lvl="1"/>
            <a:r>
              <a:rPr lang="en-US" altLang="zh-CN"/>
              <a:t>a</a:t>
            </a:r>
            <a:r>
              <a:rPr lang="zh-CN" altLang="en-US"/>
              <a:t>的地址在本文件数据段第</a:t>
            </a:r>
            <a:r>
              <a:rPr lang="en-US" altLang="zh-CN"/>
              <a:t>xxx</a:t>
            </a:r>
            <a:r>
              <a:rPr lang="zh-CN" altLang="en-US"/>
              <a:t>字节处</a:t>
            </a:r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加载器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一旦链接完成，机器指令就“可执行”了</a:t>
            </a:r>
            <a:endParaRPr lang="en-US" altLang="zh-CN"/>
          </a:p>
          <a:p>
            <a:r>
              <a:rPr lang="zh-CN" altLang="en-US"/>
              <a:t>除了动态链接库</a:t>
            </a:r>
            <a:r>
              <a:rPr lang="en-US" altLang="zh-CN"/>
              <a:t>……</a:t>
            </a:r>
          </a:p>
          <a:p>
            <a:r>
              <a:rPr lang="zh-CN" altLang="en-US"/>
              <a:t>普通的可执行程序规定了加载器应该把自己加载到哪段内存地址</a:t>
            </a:r>
            <a:endParaRPr lang="en-US" altLang="zh-CN"/>
          </a:p>
          <a:p>
            <a:r>
              <a:rPr lang="zh-CN" altLang="en-US"/>
              <a:t>动态链接库没有这个权利</a:t>
            </a:r>
            <a:r>
              <a:rPr lang="en-US" altLang="zh-CN"/>
              <a:t>……</a:t>
            </a:r>
          </a:p>
          <a:p>
            <a:r>
              <a:rPr lang="zh-CN" altLang="en-US"/>
              <a:t>于是，加载器会根据当时的情况随便找一段空闲的内存加载动态链接库，然后再调用一次链接器</a:t>
            </a:r>
            <a:r>
              <a:rPr lang="en-US" altLang="zh-CN"/>
              <a:t>……</a:t>
            </a:r>
          </a:p>
          <a:p>
            <a:r>
              <a:rPr lang="en-US" altLang="zh-CN"/>
              <a:t>Windows</a:t>
            </a:r>
            <a:r>
              <a:rPr lang="zh-CN" altLang="en-US"/>
              <a:t>里的可执行程序都是动态链接库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9DD54CDD-B1F5-49A6-B041-118CA0A35D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Portable Executable (PE)</a:t>
            </a:r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57F20085-1A37-413A-9A62-7FF1A2E94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加载器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C0D371-49EE-477A-8367-634E420588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739"/>
          <a:stretch>
            <a:fillRect/>
          </a:stretch>
        </p:blipFill>
        <p:spPr bwMode="auto">
          <a:xfrm>
            <a:off x="1373188" y="1485900"/>
            <a:ext cx="6397625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8145145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9DD54CDD-B1F5-49A6-B041-118CA0A35D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Portable Executable (PE)</a:t>
            </a:r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57F20085-1A37-413A-9A62-7FF1A2E94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加载器</a:t>
            </a:r>
          </a:p>
        </p:txBody>
      </p:sp>
      <p:pic>
        <p:nvPicPr>
          <p:cNvPr id="5" name="Picture 3">
            <a:extLst>
              <a:ext uri="{FF2B5EF4-FFF2-40B4-BE49-F238E27FC236}">
                <a16:creationId xmlns:a16="http://schemas.microsoft.com/office/drawing/2014/main" id="{2813B16B-0EFE-45F6-A8C7-E448AAEA26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261"/>
          <a:stretch>
            <a:fillRect/>
          </a:stretch>
        </p:blipFill>
        <p:spPr bwMode="auto">
          <a:xfrm>
            <a:off x="1069975" y="1485900"/>
            <a:ext cx="7004050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5241574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程序在内存中</a:t>
            </a:r>
          </a:p>
        </p:txBody>
      </p:sp>
      <p:pic>
        <p:nvPicPr>
          <p:cNvPr id="17413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233613" y="1409700"/>
            <a:ext cx="4676775" cy="4876800"/>
          </a:xfrm>
          <a:noFill/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程序在内存中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全局变量</a:t>
            </a:r>
            <a:r>
              <a:rPr lang="en-US" altLang="zh-CN" dirty="0"/>
              <a:t>——</a:t>
            </a:r>
            <a:r>
              <a:rPr lang="zh-CN" altLang="en-US" dirty="0"/>
              <a:t>在数据段内，链接时安排空间，并填写内存地址</a:t>
            </a:r>
            <a:endParaRPr lang="en-US" altLang="zh-CN" dirty="0"/>
          </a:p>
          <a:p>
            <a:r>
              <a:rPr lang="zh-CN" altLang="en-US" dirty="0"/>
              <a:t>局部变量</a:t>
            </a:r>
            <a:r>
              <a:rPr lang="en-US" altLang="zh-CN" dirty="0"/>
              <a:t>——</a:t>
            </a:r>
            <a:r>
              <a:rPr lang="zh-CN" altLang="en-US" dirty="0"/>
              <a:t>在栈内，编译时安排空间，无需链接时填写</a:t>
            </a:r>
            <a:endParaRPr lang="en-US" altLang="zh-CN" dirty="0"/>
          </a:p>
          <a:p>
            <a:r>
              <a:rPr lang="zh-CN" altLang="en-US" dirty="0"/>
              <a:t>动态分配（</a:t>
            </a:r>
            <a:r>
              <a:rPr lang="en-US" altLang="zh-CN" dirty="0"/>
              <a:t>new</a:t>
            </a:r>
            <a:r>
              <a:rPr lang="zh-CN" altLang="en-US" dirty="0"/>
              <a:t>）</a:t>
            </a:r>
            <a:r>
              <a:rPr lang="en-US" altLang="zh-CN" dirty="0"/>
              <a:t>——</a:t>
            </a:r>
            <a:r>
              <a:rPr lang="zh-CN" altLang="en-US" dirty="0"/>
              <a:t>在整个程序的空闲内存区域内由库函数分配，编译器和链接器都不知道它在哪，只能通过指针变量访问</a:t>
            </a:r>
            <a:endParaRPr lang="en-US" altLang="zh-CN" dirty="0"/>
          </a:p>
          <a:p>
            <a:r>
              <a:rPr lang="zh-CN" altLang="en-US" dirty="0"/>
              <a:t>常量</a:t>
            </a:r>
            <a:r>
              <a:rPr lang="en-US" altLang="zh-CN" dirty="0"/>
              <a:t>——</a:t>
            </a:r>
            <a:r>
              <a:rPr lang="zh-CN" altLang="en-US" dirty="0"/>
              <a:t>在只读数据段内，加载时会通知硬件禁止写入</a:t>
            </a:r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B6EF60A9-E734-4C8F-88A8-49E2035DE5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800" y="952500"/>
            <a:ext cx="4970264" cy="5346700"/>
          </a:xfrm>
        </p:spPr>
        <p:txBody>
          <a:bodyPr/>
          <a:lstStyle/>
          <a:p>
            <a:r>
              <a:rPr lang="zh-CN" altLang="en-US" dirty="0"/>
              <a:t>每次调用都会产生一个新的“调用框”</a:t>
            </a:r>
            <a:endParaRPr lang="en-US" altLang="zh-CN" dirty="0"/>
          </a:p>
          <a:p>
            <a:r>
              <a:rPr lang="zh-CN" altLang="en-US" dirty="0"/>
              <a:t>局部变量会随着函数的返回而“消失”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2D72BD9C-A5E7-4F16-A435-6C5DF1654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程序在内存中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FD3034C8-7A0A-4F4E-884C-26CC803308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250" y="1371600"/>
            <a:ext cx="1311275" cy="4868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3">
            <a:extLst>
              <a:ext uri="{FF2B5EF4-FFF2-40B4-BE49-F238E27FC236}">
                <a16:creationId xmlns:a16="http://schemas.microsoft.com/office/drawing/2014/main" id="{A3E72A55-3961-4727-9F1F-145A83315D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250" y="1368425"/>
            <a:ext cx="985838" cy="1954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14211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处理程序的程序们</a:t>
            </a:r>
          </a:p>
        </p:txBody>
      </p:sp>
      <p:sp>
        <p:nvSpPr>
          <p:cNvPr id="2048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程序设计中的诸多规则与编译器的实现互为表里</a:t>
            </a:r>
            <a:endParaRPr lang="en-US" altLang="zh-CN" dirty="0"/>
          </a:p>
          <a:p>
            <a:pPr lvl="1"/>
            <a:r>
              <a:rPr lang="zh-CN" altLang="en-US" dirty="0"/>
              <a:t>编译器的实现导致了这些规则的成立</a:t>
            </a:r>
            <a:endParaRPr lang="en-US" altLang="zh-CN" dirty="0"/>
          </a:p>
          <a:p>
            <a:pPr lvl="1"/>
            <a:r>
              <a:rPr lang="zh-CN" altLang="en-US" dirty="0"/>
              <a:t>设计编译器时就是考虑了这些规则而设计的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处理程序的程序们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正是由于有编译器、链接器和加载器，使得我们现在能够脱离“纸带打孔”的程序设计模式</a:t>
            </a:r>
            <a:endParaRPr lang="en-US" altLang="zh-CN" dirty="0"/>
          </a:p>
          <a:p>
            <a:r>
              <a:rPr lang="zh-CN" altLang="en-US" dirty="0"/>
              <a:t>随着软件技术的发展，新的程序设计语言层出不穷，势必会改变程序设计模式</a:t>
            </a:r>
            <a:endParaRPr lang="en-US" altLang="zh-CN" dirty="0"/>
          </a:p>
          <a:p>
            <a:pPr lvl="1"/>
            <a:r>
              <a:rPr lang="zh-CN" altLang="en-US" dirty="0"/>
              <a:t>函数式编程（</a:t>
            </a:r>
            <a:r>
              <a:rPr lang="en-US" altLang="zh-CN" dirty="0"/>
              <a:t>Functional Programming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zh-CN" altLang="en-US" dirty="0"/>
              <a:t>可视化编程（</a:t>
            </a:r>
            <a:r>
              <a:rPr lang="en-US" altLang="zh-CN" dirty="0"/>
              <a:t>Visual Programming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zh-CN" altLang="en-US" dirty="0"/>
              <a:t>语音编程？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任务</a:t>
            </a:r>
            <a:r>
              <a:rPr lang="en-US" altLang="zh-CN" dirty="0"/>
              <a:t>1</a:t>
            </a:r>
            <a:r>
              <a:rPr lang="zh-CN" altLang="en-US" dirty="0"/>
              <a:t>改</a:t>
            </a:r>
          </a:p>
        </p:txBody>
      </p:sp>
      <p:sp>
        <p:nvSpPr>
          <p:cNvPr id="1024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将</a:t>
            </a:r>
            <a:r>
              <a:rPr lang="en-US" altLang="zh-CN"/>
              <a:t>1000000</a:t>
            </a:r>
            <a:r>
              <a:rPr lang="zh-CN" altLang="en-US"/>
              <a:t>以内的所有素数从小到大输出到文件里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处理程序的程序们</a:t>
            </a:r>
          </a:p>
        </p:txBody>
      </p:sp>
      <p:sp>
        <p:nvSpPr>
          <p:cNvPr id="22531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结合自然语言处理技术和程序合成技术，用自然语言的输入生成机器人程序</a:t>
            </a:r>
            <a:endParaRPr lang="en-US" altLang="zh-CN"/>
          </a:p>
          <a:p>
            <a:pPr lvl="1"/>
            <a:r>
              <a:rPr lang="en-US" altLang="zh-CN"/>
              <a:t>Keep an eye on my baby. When he is out of your sight, shout out "baby lost" please.</a:t>
            </a:r>
            <a:endParaRPr lang="zh-CN" altLang="en-US"/>
          </a:p>
        </p:txBody>
      </p:sp>
      <p:pic>
        <p:nvPicPr>
          <p:cNvPr id="225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5675" y="3429000"/>
            <a:ext cx="4679950" cy="295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683A2FB8-A175-414F-9CC3-C49CE71DC2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结构</a:t>
            </a:r>
            <a:endParaRPr lang="en-US" altLang="zh-CN" dirty="0"/>
          </a:p>
          <a:p>
            <a:pPr lvl="1"/>
            <a:r>
              <a:rPr lang="zh-CN" altLang="en-US" dirty="0"/>
              <a:t>把不同类型数据组织为一个整体</a:t>
            </a:r>
            <a:endParaRPr lang="en-US" altLang="zh-CN" dirty="0"/>
          </a:p>
          <a:p>
            <a:pPr lvl="1"/>
            <a:r>
              <a:rPr lang="zh-CN" altLang="en-US" dirty="0"/>
              <a:t>关键字</a:t>
            </a:r>
            <a:r>
              <a:rPr lang="en-US" altLang="zh-CN" dirty="0"/>
              <a:t>struct</a:t>
            </a:r>
          </a:p>
          <a:p>
            <a:r>
              <a:rPr lang="zh-CN" altLang="en-US" dirty="0"/>
              <a:t>文件</a:t>
            </a:r>
            <a:endParaRPr lang="en-US" altLang="zh-CN" dirty="0"/>
          </a:p>
          <a:p>
            <a:pPr lvl="1"/>
            <a:r>
              <a:rPr lang="zh-CN" altLang="en-US" dirty="0"/>
              <a:t>文本文件，与</a:t>
            </a:r>
            <a:r>
              <a:rPr lang="en-US" altLang="zh-CN" dirty="0" err="1"/>
              <a:t>cin</a:t>
            </a:r>
            <a:r>
              <a:rPr lang="en-US" altLang="zh-CN" dirty="0"/>
              <a:t>/</a:t>
            </a:r>
            <a:r>
              <a:rPr lang="en-US" altLang="zh-CN" dirty="0" err="1"/>
              <a:t>cout</a:t>
            </a:r>
            <a:r>
              <a:rPr lang="zh-CN" altLang="en-US" dirty="0"/>
              <a:t>的操作类似</a:t>
            </a:r>
            <a:endParaRPr lang="en-US" altLang="zh-CN" dirty="0"/>
          </a:p>
          <a:p>
            <a:pPr lvl="1"/>
            <a:r>
              <a:rPr lang="zh-CN" altLang="en-US" dirty="0"/>
              <a:t>二进制文件，了解文件格式</a:t>
            </a:r>
            <a:endParaRPr lang="en-US" altLang="zh-CN" dirty="0"/>
          </a:p>
          <a:p>
            <a:r>
              <a:rPr lang="zh-CN" altLang="en-US" dirty="0"/>
              <a:t>处理程序的程序们</a:t>
            </a:r>
            <a:endParaRPr lang="en-US" altLang="zh-CN" dirty="0"/>
          </a:p>
          <a:p>
            <a:pPr lvl="1"/>
            <a:r>
              <a:rPr lang="zh-CN" altLang="en-US" dirty="0"/>
              <a:t>编译器、链接器、加载器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A95FF6FD-44EE-4E83-A783-284302100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小结</a:t>
            </a:r>
          </a:p>
        </p:txBody>
      </p:sp>
    </p:spTree>
    <p:extLst>
      <p:ext uri="{BB962C8B-B14F-4D97-AF65-F5344CB8AC3E}">
        <p14:creationId xmlns:p14="http://schemas.microsoft.com/office/powerpoint/2010/main" val="363696373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D61D42-66A1-40FE-BE06-6E13A23B77A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zh-CN" altLang="en-US" dirty="0"/>
              <a:t>结束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A740748-5173-41C0-969E-BCF105E70FE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ct val="0"/>
              </a:spcBef>
            </a:pPr>
            <a:r>
              <a:rPr lang="en-US" altLang="zh-CN" sz="2000" dirty="0"/>
              <a:t>const int n = 1000000;</a:t>
            </a:r>
          </a:p>
          <a:p>
            <a:pPr>
              <a:spcBef>
                <a:spcPct val="0"/>
              </a:spcBef>
            </a:pPr>
            <a:r>
              <a:rPr lang="en-US" altLang="zh-CN" sz="2000" dirty="0"/>
              <a:t>bool </a:t>
            </a:r>
            <a:r>
              <a:rPr lang="en-US" altLang="zh-CN" sz="2000" dirty="0" err="1"/>
              <a:t>isPrime</a:t>
            </a:r>
            <a:r>
              <a:rPr lang="en-US" altLang="zh-CN" sz="2000" dirty="0"/>
              <a:t>[n + 1];</a:t>
            </a:r>
          </a:p>
          <a:p>
            <a:pPr>
              <a:spcBef>
                <a:spcPct val="0"/>
              </a:spcBef>
            </a:pPr>
            <a:r>
              <a:rPr lang="en-US" altLang="zh-CN" sz="2000" dirty="0"/>
              <a:t>int main() {</a:t>
            </a:r>
          </a:p>
          <a:p>
            <a:pPr>
              <a:spcBef>
                <a:spcPct val="0"/>
              </a:spcBef>
            </a:pPr>
            <a:r>
              <a:rPr lang="en-US" altLang="zh-CN" sz="2000" dirty="0"/>
              <a:t>    </a:t>
            </a:r>
            <a:r>
              <a:rPr lang="zh-CN" altLang="en-US" sz="2000" dirty="0">
                <a:solidFill>
                  <a:srgbClr val="FF0000"/>
                </a:solidFill>
              </a:rPr>
              <a:t>打开文件</a:t>
            </a:r>
          </a:p>
          <a:p>
            <a:pPr>
              <a:spcBef>
                <a:spcPct val="0"/>
              </a:spcBef>
            </a:pPr>
            <a:r>
              <a:rPr lang="en-US" altLang="zh-CN" sz="2000" dirty="0"/>
              <a:t>    for (int </a:t>
            </a:r>
            <a:r>
              <a:rPr lang="en-US" altLang="zh-CN" sz="2000" dirty="0" err="1"/>
              <a:t>i</a:t>
            </a:r>
            <a:r>
              <a:rPr lang="en-US" altLang="zh-CN" sz="2000" dirty="0"/>
              <a:t> = 2; </a:t>
            </a:r>
            <a:r>
              <a:rPr lang="en-US" altLang="zh-CN" sz="2000" dirty="0" err="1"/>
              <a:t>i</a:t>
            </a:r>
            <a:r>
              <a:rPr lang="en-US" altLang="zh-CN" sz="2000" dirty="0"/>
              <a:t> &lt;= n; </a:t>
            </a:r>
            <a:r>
              <a:rPr lang="en-US" altLang="zh-CN" sz="2000" dirty="0" err="1"/>
              <a:t>i</a:t>
            </a:r>
            <a:r>
              <a:rPr lang="en-US" altLang="zh-CN" sz="2000" dirty="0"/>
              <a:t>++)</a:t>
            </a:r>
          </a:p>
          <a:p>
            <a:pPr>
              <a:spcBef>
                <a:spcPct val="0"/>
              </a:spcBef>
            </a:pPr>
            <a:r>
              <a:rPr lang="en-US" altLang="zh-CN" sz="2000" dirty="0"/>
              <a:t>        </a:t>
            </a:r>
            <a:r>
              <a:rPr lang="en-US" altLang="zh-CN" sz="2000" dirty="0" err="1"/>
              <a:t>isPrime</a:t>
            </a:r>
            <a:r>
              <a:rPr lang="en-US" altLang="zh-CN" sz="2000" dirty="0"/>
              <a:t>[</a:t>
            </a:r>
            <a:r>
              <a:rPr lang="en-US" altLang="zh-CN" sz="2000" dirty="0" err="1"/>
              <a:t>i</a:t>
            </a:r>
            <a:r>
              <a:rPr lang="en-US" altLang="zh-CN" sz="2000" dirty="0"/>
              <a:t>] = true;</a:t>
            </a:r>
          </a:p>
          <a:p>
            <a:pPr>
              <a:spcBef>
                <a:spcPct val="0"/>
              </a:spcBef>
            </a:pPr>
            <a:r>
              <a:rPr lang="en-US" altLang="zh-CN" sz="2000" dirty="0"/>
              <a:t>    for (int </a:t>
            </a:r>
            <a:r>
              <a:rPr lang="en-US" altLang="zh-CN" sz="2000" dirty="0" err="1"/>
              <a:t>i</a:t>
            </a:r>
            <a:r>
              <a:rPr lang="en-US" altLang="zh-CN" sz="2000" dirty="0"/>
              <a:t> = 2; </a:t>
            </a:r>
            <a:r>
              <a:rPr lang="en-US" altLang="zh-CN" sz="2000" dirty="0" err="1"/>
              <a:t>i</a:t>
            </a:r>
            <a:r>
              <a:rPr lang="en-US" altLang="zh-CN" sz="2000" dirty="0"/>
              <a:t> * </a:t>
            </a:r>
            <a:r>
              <a:rPr lang="en-US" altLang="zh-CN" sz="2000" dirty="0" err="1"/>
              <a:t>i</a:t>
            </a:r>
            <a:r>
              <a:rPr lang="en-US" altLang="zh-CN" sz="2000" dirty="0"/>
              <a:t> &lt;= n; </a:t>
            </a:r>
            <a:r>
              <a:rPr lang="en-US" altLang="zh-CN" sz="2000" dirty="0" err="1"/>
              <a:t>i</a:t>
            </a:r>
            <a:r>
              <a:rPr lang="en-US" altLang="zh-CN" sz="2000" dirty="0"/>
              <a:t>++)</a:t>
            </a:r>
          </a:p>
          <a:p>
            <a:pPr>
              <a:spcBef>
                <a:spcPct val="0"/>
              </a:spcBef>
            </a:pPr>
            <a:r>
              <a:rPr lang="en-US" altLang="zh-CN" sz="2000" dirty="0"/>
              <a:t>        if (</a:t>
            </a:r>
            <a:r>
              <a:rPr lang="en-US" altLang="zh-CN" sz="2000" dirty="0" err="1"/>
              <a:t>isPrime</a:t>
            </a:r>
            <a:r>
              <a:rPr lang="en-US" altLang="zh-CN" sz="2000" dirty="0"/>
              <a:t>[</a:t>
            </a:r>
            <a:r>
              <a:rPr lang="en-US" altLang="zh-CN" sz="2000" dirty="0" err="1"/>
              <a:t>i</a:t>
            </a:r>
            <a:r>
              <a:rPr lang="en-US" altLang="zh-CN" sz="2000" dirty="0"/>
              <a:t>])</a:t>
            </a:r>
          </a:p>
          <a:p>
            <a:pPr>
              <a:spcBef>
                <a:spcPct val="0"/>
              </a:spcBef>
            </a:pPr>
            <a:r>
              <a:rPr lang="en-US" altLang="zh-CN" sz="2000" dirty="0"/>
              <a:t>            for (int j = </a:t>
            </a:r>
            <a:r>
              <a:rPr lang="en-US" altLang="zh-CN" sz="2000" dirty="0" err="1"/>
              <a:t>i</a:t>
            </a:r>
            <a:r>
              <a:rPr lang="en-US" altLang="zh-CN" sz="2000" dirty="0"/>
              <a:t> + </a:t>
            </a:r>
            <a:r>
              <a:rPr lang="en-US" altLang="zh-CN" sz="2000" dirty="0" err="1"/>
              <a:t>i</a:t>
            </a:r>
            <a:r>
              <a:rPr lang="en-US" altLang="zh-CN" sz="2000" dirty="0"/>
              <a:t>; j &lt;= n; j += </a:t>
            </a:r>
            <a:r>
              <a:rPr lang="en-US" altLang="zh-CN" sz="2000" dirty="0" err="1"/>
              <a:t>i</a:t>
            </a:r>
            <a:r>
              <a:rPr lang="en-US" altLang="zh-CN" sz="2000" dirty="0"/>
              <a:t>)</a:t>
            </a:r>
          </a:p>
          <a:p>
            <a:pPr>
              <a:spcBef>
                <a:spcPct val="0"/>
              </a:spcBef>
            </a:pPr>
            <a:r>
              <a:rPr lang="en-US" altLang="zh-CN" sz="2000" dirty="0"/>
              <a:t>                </a:t>
            </a:r>
            <a:r>
              <a:rPr lang="en-US" altLang="zh-CN" sz="2000" dirty="0" err="1"/>
              <a:t>isPrime</a:t>
            </a:r>
            <a:r>
              <a:rPr lang="en-US" altLang="zh-CN" sz="2000" dirty="0"/>
              <a:t>[j] = false;</a:t>
            </a:r>
          </a:p>
          <a:p>
            <a:pPr>
              <a:spcBef>
                <a:spcPct val="0"/>
              </a:spcBef>
            </a:pPr>
            <a:r>
              <a:rPr lang="en-US" altLang="zh-CN" sz="2000" dirty="0"/>
              <a:t>    for (int </a:t>
            </a:r>
            <a:r>
              <a:rPr lang="en-US" altLang="zh-CN" sz="2000" dirty="0" err="1"/>
              <a:t>i</a:t>
            </a:r>
            <a:r>
              <a:rPr lang="en-US" altLang="zh-CN" sz="2000" dirty="0"/>
              <a:t> = 2; </a:t>
            </a:r>
            <a:r>
              <a:rPr lang="en-US" altLang="zh-CN" sz="2000" dirty="0" err="1"/>
              <a:t>i</a:t>
            </a:r>
            <a:r>
              <a:rPr lang="en-US" altLang="zh-CN" sz="2000" dirty="0"/>
              <a:t> &lt;= n; </a:t>
            </a:r>
            <a:r>
              <a:rPr lang="en-US" altLang="zh-CN" sz="2000" dirty="0" err="1"/>
              <a:t>i</a:t>
            </a:r>
            <a:r>
              <a:rPr lang="en-US" altLang="zh-CN" sz="2000" dirty="0"/>
              <a:t>++)</a:t>
            </a:r>
          </a:p>
          <a:p>
            <a:pPr>
              <a:spcBef>
                <a:spcPct val="0"/>
              </a:spcBef>
            </a:pPr>
            <a:r>
              <a:rPr lang="en-US" altLang="zh-CN" sz="2000" dirty="0"/>
              <a:t>        if (</a:t>
            </a:r>
            <a:r>
              <a:rPr lang="en-US" altLang="zh-CN" sz="2000" dirty="0" err="1"/>
              <a:t>isPrime</a:t>
            </a:r>
            <a:r>
              <a:rPr lang="en-US" altLang="zh-CN" sz="2000" dirty="0"/>
              <a:t>[</a:t>
            </a:r>
            <a:r>
              <a:rPr lang="en-US" altLang="zh-CN" sz="2000" dirty="0" err="1"/>
              <a:t>i</a:t>
            </a:r>
            <a:r>
              <a:rPr lang="en-US" altLang="zh-CN" sz="2000" dirty="0"/>
              <a:t>])</a:t>
            </a:r>
          </a:p>
          <a:p>
            <a:pPr>
              <a:spcBef>
                <a:spcPct val="0"/>
              </a:spcBef>
            </a:pPr>
            <a:r>
              <a:rPr lang="en-US" altLang="zh-CN" sz="2000" dirty="0"/>
              <a:t>            </a:t>
            </a:r>
            <a:r>
              <a:rPr lang="zh-CN" altLang="en-US" sz="2000" dirty="0">
                <a:solidFill>
                  <a:srgbClr val="FF0000"/>
                </a:solidFill>
              </a:rPr>
              <a:t>输出一行</a:t>
            </a:r>
            <a:r>
              <a:rPr lang="en-US" altLang="zh-CN" sz="2000" dirty="0" err="1">
                <a:solidFill>
                  <a:srgbClr val="FF0000"/>
                </a:solidFill>
              </a:rPr>
              <a:t>i</a:t>
            </a:r>
            <a:endParaRPr lang="en-US" altLang="zh-CN" sz="2000" dirty="0">
              <a:solidFill>
                <a:srgbClr val="FF0000"/>
              </a:solidFill>
            </a:endParaRPr>
          </a:p>
          <a:p>
            <a:pPr>
              <a:spcBef>
                <a:spcPct val="0"/>
              </a:spcBef>
            </a:pPr>
            <a:r>
              <a:rPr lang="en-US" altLang="zh-CN" sz="2000" dirty="0"/>
              <a:t>    </a:t>
            </a:r>
            <a:r>
              <a:rPr lang="zh-CN" altLang="en-US" sz="2000" dirty="0">
                <a:solidFill>
                  <a:srgbClr val="FF0000"/>
                </a:solidFill>
              </a:rPr>
              <a:t>关闭文件</a:t>
            </a:r>
          </a:p>
          <a:p>
            <a:pPr>
              <a:spcBef>
                <a:spcPct val="0"/>
              </a:spcBef>
            </a:pPr>
            <a:r>
              <a:rPr lang="zh-CN" altLang="en-US" sz="2000" dirty="0"/>
              <a:t>    </a:t>
            </a:r>
            <a:r>
              <a:rPr lang="en-US" altLang="zh-CN" sz="2000" dirty="0"/>
              <a:t>return 0;</a:t>
            </a:r>
          </a:p>
          <a:p>
            <a:pPr>
              <a:spcBef>
                <a:spcPct val="0"/>
              </a:spcBef>
            </a:pPr>
            <a:r>
              <a:rPr lang="en-US" altLang="zh-CN" sz="2000" dirty="0"/>
              <a:t>}</a:t>
            </a:r>
            <a:endParaRPr lang="zh-CN" altLang="en-US" sz="2000" dirty="0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kern="1200" dirty="0"/>
              <a:t>任务</a:t>
            </a:r>
            <a:r>
              <a:rPr lang="en-US" altLang="zh-CN" kern="1200" dirty="0"/>
              <a:t>1</a:t>
            </a:r>
            <a:r>
              <a:rPr lang="zh-CN" altLang="en-US" kern="1200" dirty="0"/>
              <a:t>改</a:t>
            </a:r>
            <a:endParaRPr lang="zh-CN" alt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文本文件输出：打开文件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#include &lt;</a:t>
            </a:r>
            <a:r>
              <a:rPr lang="en-US" altLang="zh-CN" dirty="0" err="1"/>
              <a:t>fstream</a:t>
            </a:r>
            <a:r>
              <a:rPr lang="en-US" altLang="zh-CN" dirty="0"/>
              <a:t>&gt;</a:t>
            </a:r>
          </a:p>
          <a:p>
            <a:r>
              <a:rPr lang="en-US" altLang="zh-CN" dirty="0" err="1">
                <a:solidFill>
                  <a:srgbClr val="00B050"/>
                </a:solidFill>
              </a:rPr>
              <a:t>ofstream</a:t>
            </a:r>
            <a:r>
              <a:rPr lang="en-US" altLang="zh-CN" dirty="0"/>
              <a:t> </a:t>
            </a:r>
            <a:r>
              <a:rPr lang="en-US" altLang="zh-CN" dirty="0" err="1">
                <a:solidFill>
                  <a:srgbClr val="FF0000"/>
                </a:solidFill>
              </a:rPr>
              <a:t>fout</a:t>
            </a:r>
            <a:r>
              <a:rPr lang="en-US" altLang="zh-CN" dirty="0"/>
              <a:t>(</a:t>
            </a:r>
            <a:r>
              <a:rPr lang="en-US" altLang="zh-CN" dirty="0">
                <a:solidFill>
                  <a:srgbClr val="0000FF"/>
                </a:solidFill>
              </a:rPr>
              <a:t>"prime.txt"</a:t>
            </a:r>
            <a:r>
              <a:rPr lang="en-US" altLang="zh-CN" dirty="0"/>
              <a:t>);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 err="1"/>
              <a:t>ofstream</a:t>
            </a:r>
            <a:r>
              <a:rPr lang="en-US" altLang="zh-CN" dirty="0"/>
              <a:t> </a:t>
            </a:r>
            <a:r>
              <a:rPr lang="en-US" altLang="zh-CN" dirty="0" err="1"/>
              <a:t>fout</a:t>
            </a:r>
            <a:r>
              <a:rPr lang="en-US" altLang="zh-CN" dirty="0"/>
              <a:t>;</a:t>
            </a:r>
          </a:p>
          <a:p>
            <a:r>
              <a:rPr lang="en-US" altLang="zh-CN" dirty="0" err="1"/>
              <a:t>fout.open</a:t>
            </a:r>
            <a:r>
              <a:rPr lang="en-US" altLang="zh-CN" dirty="0"/>
              <a:t>("prime.txt");</a:t>
            </a:r>
            <a:endParaRPr lang="zh-CN" altLang="en-US" dirty="0"/>
          </a:p>
        </p:txBody>
      </p:sp>
      <p:sp>
        <p:nvSpPr>
          <p:cNvPr id="6" name="内容占位符 2"/>
          <p:cNvSpPr txBox="1">
            <a:spLocks/>
          </p:cNvSpPr>
          <p:nvPr/>
        </p:nvSpPr>
        <p:spPr bwMode="auto">
          <a:xfrm>
            <a:off x="661194" y="2991248"/>
            <a:ext cx="2000250" cy="121443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3200" b="1">
                <a:solidFill>
                  <a:srgbClr val="000000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 b="1">
                <a:solidFill>
                  <a:srgbClr val="000000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 b="1">
                <a:solidFill>
                  <a:srgbClr val="000000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400" b="1">
                <a:solidFill>
                  <a:srgbClr val="000000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400" b="1">
                <a:solidFill>
                  <a:srgbClr val="000000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400" b="1">
                <a:solidFill>
                  <a:srgbClr val="000000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400" b="1">
                <a:solidFill>
                  <a:srgbClr val="000000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400" b="1">
                <a:solidFill>
                  <a:srgbClr val="000000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400" b="1">
                <a:solidFill>
                  <a:srgbClr val="000000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9pPr>
          </a:lstStyle>
          <a:p>
            <a:pPr algn="ctr">
              <a:lnSpc>
                <a:spcPct val="130000"/>
              </a:lnSpc>
              <a:spcBef>
                <a:spcPct val="0"/>
              </a:spcBef>
              <a:buClr>
                <a:srgbClr val="000066"/>
              </a:buClr>
              <a:buSzPct val="80000"/>
              <a:buFontTx/>
              <a:buNone/>
            </a:pPr>
            <a:r>
              <a:rPr kumimoji="1" lang="zh-CN" altLang="en-US" sz="2800" b="0">
                <a:solidFill>
                  <a:srgbClr val="00B05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变量类型</a:t>
            </a:r>
          </a:p>
          <a:p>
            <a:pPr algn="ctr">
              <a:lnSpc>
                <a:spcPct val="130000"/>
              </a:lnSpc>
              <a:spcBef>
                <a:spcPct val="0"/>
              </a:spcBef>
              <a:buClr>
                <a:srgbClr val="000066"/>
              </a:buClr>
              <a:buSzPct val="80000"/>
              <a:buFont typeface="Wingdings" panose="05000000000000000000" pitchFamily="2" charset="2"/>
              <a:buNone/>
            </a:pPr>
            <a:r>
              <a:rPr kumimoji="1" lang="zh-CN" altLang="en-US" sz="2800" b="0">
                <a:solidFill>
                  <a:srgbClr val="00B05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输出文件类</a:t>
            </a:r>
            <a:endParaRPr kumimoji="1" lang="en-US" altLang="zh-CN" sz="2800" b="0">
              <a:solidFill>
                <a:srgbClr val="00B050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cxnSp>
        <p:nvCxnSpPr>
          <p:cNvPr id="7" name="直接箭头连接符 6"/>
          <p:cNvCxnSpPr>
            <a:cxnSpLocks noChangeShapeType="1"/>
            <a:stCxn id="6" idx="0"/>
          </p:cNvCxnSpPr>
          <p:nvPr/>
        </p:nvCxnSpPr>
        <p:spPr bwMode="auto">
          <a:xfrm flipH="1" flipV="1">
            <a:off x="1475658" y="2276872"/>
            <a:ext cx="185661" cy="714376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" name="内容占位符 2"/>
          <p:cNvSpPr txBox="1">
            <a:spLocks/>
          </p:cNvSpPr>
          <p:nvPr/>
        </p:nvSpPr>
        <p:spPr bwMode="auto">
          <a:xfrm>
            <a:off x="2875756" y="2991248"/>
            <a:ext cx="1714500" cy="64293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3200" b="1">
                <a:solidFill>
                  <a:srgbClr val="000000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 b="1">
                <a:solidFill>
                  <a:srgbClr val="000000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 b="1">
                <a:solidFill>
                  <a:srgbClr val="000000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400" b="1">
                <a:solidFill>
                  <a:srgbClr val="000000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400" b="1">
                <a:solidFill>
                  <a:srgbClr val="000000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400" b="1">
                <a:solidFill>
                  <a:srgbClr val="000000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400" b="1">
                <a:solidFill>
                  <a:srgbClr val="000000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400" b="1">
                <a:solidFill>
                  <a:srgbClr val="000000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400" b="1">
                <a:solidFill>
                  <a:srgbClr val="000000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9pPr>
          </a:lstStyle>
          <a:p>
            <a:pPr algn="ctr">
              <a:lnSpc>
                <a:spcPct val="130000"/>
              </a:lnSpc>
              <a:spcBef>
                <a:spcPct val="0"/>
              </a:spcBef>
              <a:buClr>
                <a:srgbClr val="000066"/>
              </a:buClr>
              <a:buSzPct val="80000"/>
              <a:buFont typeface="Wingdings" panose="05000000000000000000" pitchFamily="2" charset="2"/>
              <a:buNone/>
            </a:pPr>
            <a:r>
              <a:rPr kumimoji="1" lang="zh-CN" altLang="en-US" sz="2800" b="0">
                <a:solidFill>
                  <a:srgbClr val="FF00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变量名称</a:t>
            </a:r>
          </a:p>
        </p:txBody>
      </p:sp>
      <p:cxnSp>
        <p:nvCxnSpPr>
          <p:cNvPr id="9" name="直接箭头连接符 8"/>
          <p:cNvCxnSpPr>
            <a:cxnSpLocks noChangeShapeType="1"/>
            <a:stCxn id="8" idx="0"/>
          </p:cNvCxnSpPr>
          <p:nvPr/>
        </p:nvCxnSpPr>
        <p:spPr bwMode="auto">
          <a:xfrm flipH="1" flipV="1">
            <a:off x="2771800" y="2276872"/>
            <a:ext cx="961206" cy="714376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" name="内容占位符 2"/>
          <p:cNvSpPr txBox="1">
            <a:spLocks/>
          </p:cNvSpPr>
          <p:nvPr/>
        </p:nvSpPr>
        <p:spPr bwMode="auto">
          <a:xfrm>
            <a:off x="4804569" y="2991248"/>
            <a:ext cx="2071687" cy="64293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3200" b="1">
                <a:solidFill>
                  <a:srgbClr val="000000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 b="1">
                <a:solidFill>
                  <a:srgbClr val="000000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 b="1">
                <a:solidFill>
                  <a:srgbClr val="000000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400" b="1">
                <a:solidFill>
                  <a:srgbClr val="000000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400" b="1">
                <a:solidFill>
                  <a:srgbClr val="000000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400" b="1">
                <a:solidFill>
                  <a:srgbClr val="000000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400" b="1">
                <a:solidFill>
                  <a:srgbClr val="000000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400" b="1">
                <a:solidFill>
                  <a:srgbClr val="000000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400" b="1">
                <a:solidFill>
                  <a:srgbClr val="000000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9pPr>
          </a:lstStyle>
          <a:p>
            <a:pPr algn="ctr">
              <a:lnSpc>
                <a:spcPct val="130000"/>
              </a:lnSpc>
              <a:spcBef>
                <a:spcPct val="0"/>
              </a:spcBef>
              <a:buClr>
                <a:srgbClr val="000066"/>
              </a:buClr>
              <a:buSzPct val="80000"/>
              <a:buFont typeface="Wingdings" panose="05000000000000000000" pitchFamily="2" charset="2"/>
              <a:buNone/>
            </a:pPr>
            <a:r>
              <a:rPr kumimoji="1" lang="zh-CN" altLang="en-US" sz="2800" b="0">
                <a:solidFill>
                  <a:srgbClr val="0000FF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文件路径名</a:t>
            </a:r>
          </a:p>
        </p:txBody>
      </p:sp>
      <p:cxnSp>
        <p:nvCxnSpPr>
          <p:cNvPr id="11" name="直接箭头连接符 10"/>
          <p:cNvCxnSpPr>
            <a:cxnSpLocks noChangeShapeType="1"/>
            <a:stCxn id="10" idx="0"/>
          </p:cNvCxnSpPr>
          <p:nvPr/>
        </p:nvCxnSpPr>
        <p:spPr bwMode="auto">
          <a:xfrm flipH="1" flipV="1">
            <a:off x="4139952" y="2276872"/>
            <a:ext cx="1700461" cy="714376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1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文本文件输出：关闭文件</a:t>
            </a:r>
          </a:p>
        </p:txBody>
      </p:sp>
      <p:sp>
        <p:nvSpPr>
          <p:cNvPr id="13315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fout</a:t>
            </a:r>
            <a:r>
              <a:rPr lang="en-US" altLang="zh-CN">
                <a:solidFill>
                  <a:srgbClr val="FF0000"/>
                </a:solidFill>
              </a:rPr>
              <a:t>.</a:t>
            </a:r>
            <a:r>
              <a:rPr lang="en-US" altLang="zh-CN"/>
              <a:t>close();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文本文件输出：写入文件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/>
              <a:t>cout</a:t>
            </a:r>
            <a:r>
              <a:rPr lang="en-US" altLang="zh-CN" dirty="0"/>
              <a:t> &lt;&lt; </a:t>
            </a:r>
            <a:r>
              <a:rPr lang="en-US" altLang="zh-CN" dirty="0" err="1"/>
              <a:t>i</a:t>
            </a:r>
            <a:r>
              <a:rPr lang="en-US" altLang="zh-CN" dirty="0"/>
              <a:t> &lt;&lt; </a:t>
            </a:r>
            <a:r>
              <a:rPr lang="en-US" altLang="zh-CN" dirty="0" err="1"/>
              <a:t>endl</a:t>
            </a:r>
            <a:r>
              <a:rPr lang="en-US" altLang="zh-CN" dirty="0"/>
              <a:t>;</a:t>
            </a:r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 err="1"/>
              <a:t>fout</a:t>
            </a:r>
            <a:r>
              <a:rPr lang="en-US" altLang="zh-CN" dirty="0"/>
              <a:t> &lt;&lt; </a:t>
            </a:r>
            <a:r>
              <a:rPr lang="en-US" altLang="zh-CN" dirty="0" err="1"/>
              <a:t>i</a:t>
            </a:r>
            <a:r>
              <a:rPr lang="en-US" altLang="zh-CN" dirty="0"/>
              <a:t> &lt;&lt; </a:t>
            </a:r>
            <a:r>
              <a:rPr lang="en-US" altLang="zh-CN" dirty="0" err="1"/>
              <a:t>endl</a:t>
            </a:r>
            <a:r>
              <a:rPr lang="en-US" altLang="zh-CN" dirty="0"/>
              <a:t>;</a:t>
            </a:r>
          </a:p>
        </p:txBody>
      </p:sp>
      <p:sp>
        <p:nvSpPr>
          <p:cNvPr id="6" name="下箭头 5"/>
          <p:cNvSpPr>
            <a:spLocks noChangeArrowheads="1"/>
          </p:cNvSpPr>
          <p:nvPr/>
        </p:nvSpPr>
        <p:spPr bwMode="auto">
          <a:xfrm>
            <a:off x="1691680" y="1628800"/>
            <a:ext cx="1143000" cy="1071563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3200" b="1">
                <a:solidFill>
                  <a:srgbClr val="000000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 b="1">
                <a:solidFill>
                  <a:srgbClr val="000000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 b="1">
                <a:solidFill>
                  <a:srgbClr val="000000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400" b="1">
                <a:solidFill>
                  <a:srgbClr val="000000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400" b="1">
                <a:solidFill>
                  <a:srgbClr val="000000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400" b="1">
                <a:solidFill>
                  <a:srgbClr val="000000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400" b="1">
                <a:solidFill>
                  <a:srgbClr val="000000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400" b="1">
                <a:solidFill>
                  <a:srgbClr val="000000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400" b="1">
                <a:solidFill>
                  <a:srgbClr val="000000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kumimoji="1" lang="zh-CN" altLang="en-US" sz="2400" b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a36c6e1c-6321-466d-8a64-a6476ca48f78&quot;,&quot;Name&quot;:&quot;留边&quot;,&quot;Kind&quot;:&quot;Custom&quot;,&quot;OldGuidesSetting&quot;:{&quot;HeaderHeight&quot;:12.0,&quot;FooterHeight&quot;:6.0,&quot;SideMargin&quot;:2.0,&quot;TopMargin&quot;:0.0,&quot;BottomMargin&quot;:0.0,&quot;IntervalMargin&quot;:2.0}}"/>
</p:tagLst>
</file>

<file path=ppt/theme/theme1.xml><?xml version="1.0" encoding="utf-8"?>
<a:theme xmlns:a="http://schemas.openxmlformats.org/drawingml/2006/main" name="tsinghua BW">
  <a:themeElements>
    <a:clrScheme name="自定义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2D2DB9"/>
      </a:hlink>
      <a:folHlink>
        <a:srgbClr val="2D2DB9"/>
      </a:folHlink>
    </a:clrScheme>
    <a:fontScheme name="tsinghua BW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宋体" pitchFamily="2" charset="-122"/>
          </a:defRPr>
        </a:defPPr>
      </a:lstStyle>
    </a:lnDef>
  </a:objectDefaults>
  <a:extraClrSchemeLst>
    <a:extraClrScheme>
      <a:clrScheme name="tsinghua BW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singhua BW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singhua BW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singhua BW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singhua BW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singhua BW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singhua BW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60575</TotalTime>
  <Words>2360</Words>
  <Application>Microsoft Office PowerPoint</Application>
  <PresentationFormat>全屏显示(4:3)</PresentationFormat>
  <Paragraphs>451</Paragraphs>
  <Slides>52</Slides>
  <Notes>18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52</vt:i4>
      </vt:variant>
    </vt:vector>
  </HeadingPairs>
  <TitlesOfParts>
    <vt:vector size="62" baseType="lpstr">
      <vt:lpstr>仿宋</vt:lpstr>
      <vt:lpstr>SimHei</vt:lpstr>
      <vt:lpstr>宋体</vt:lpstr>
      <vt:lpstr>微软雅黑</vt:lpstr>
      <vt:lpstr>Arial</vt:lpstr>
      <vt:lpstr>Consolas</vt:lpstr>
      <vt:lpstr>Garamond</vt:lpstr>
      <vt:lpstr>Times New Roman</vt:lpstr>
      <vt:lpstr>Wingdings</vt:lpstr>
      <vt:lpstr>tsinghua BW</vt:lpstr>
      <vt:lpstr>第9节、数据的组织与处理——文件 教材第8章</vt:lpstr>
      <vt:lpstr>任务1</vt:lpstr>
      <vt:lpstr>任务1</vt:lpstr>
      <vt:lpstr>任务1</vt:lpstr>
      <vt:lpstr>任务1改</vt:lpstr>
      <vt:lpstr>任务1改</vt:lpstr>
      <vt:lpstr>文本文件输出：打开文件</vt:lpstr>
      <vt:lpstr>文本文件输出：关闭文件</vt:lpstr>
      <vt:lpstr>文本文件输出：写入文件</vt:lpstr>
      <vt:lpstr>任务1改</vt:lpstr>
      <vt:lpstr>任务2</vt:lpstr>
      <vt:lpstr>任务2</vt:lpstr>
      <vt:lpstr>文本文件输入：打开文件</vt:lpstr>
      <vt:lpstr>文本文件输入：关闭文件</vt:lpstr>
      <vt:lpstr>文本文件输入：读取文件</vt:lpstr>
      <vt:lpstr>文本文件输入：文件结束</vt:lpstr>
      <vt:lpstr>任务2</vt:lpstr>
      <vt:lpstr>二进制模式</vt:lpstr>
      <vt:lpstr>二进制模式输出</vt:lpstr>
      <vt:lpstr>二进制模式输出</vt:lpstr>
      <vt:lpstr>二进制模式输入</vt:lpstr>
      <vt:lpstr>二进制模式输入</vt:lpstr>
      <vt:lpstr>文件中的数据</vt:lpstr>
      <vt:lpstr>文件中的数据</vt:lpstr>
      <vt:lpstr>文件中的数据</vt:lpstr>
      <vt:lpstr>文件格式</vt:lpstr>
      <vt:lpstr>文件格式</vt:lpstr>
      <vt:lpstr>文件格式</vt:lpstr>
      <vt:lpstr>对齐（Alignment）</vt:lpstr>
      <vt:lpstr>端（Endianness）</vt:lpstr>
      <vt:lpstr>综合应用：输出.bmp位图文件</vt:lpstr>
      <vt:lpstr>综合应用：输出.bmp位图文件</vt:lpstr>
      <vt:lpstr>文件概念的扩展</vt:lpstr>
      <vt:lpstr>文件概念的扩展</vt:lpstr>
      <vt:lpstr>处理程序的程序们</vt:lpstr>
      <vt:lpstr>处理程序的程序们</vt:lpstr>
      <vt:lpstr>处理程序的程序们</vt:lpstr>
      <vt:lpstr>处理程序的程序们</vt:lpstr>
      <vt:lpstr>处理程序的程序们</vt:lpstr>
      <vt:lpstr>编译器（示意）</vt:lpstr>
      <vt:lpstr>链接器</vt:lpstr>
      <vt:lpstr>加载器</vt:lpstr>
      <vt:lpstr>加载器</vt:lpstr>
      <vt:lpstr>加载器</vt:lpstr>
      <vt:lpstr>程序在内存中</vt:lpstr>
      <vt:lpstr>程序在内存中</vt:lpstr>
      <vt:lpstr>程序在内存中</vt:lpstr>
      <vt:lpstr>处理程序的程序们</vt:lpstr>
      <vt:lpstr>处理程序的程序们</vt:lpstr>
      <vt:lpstr>处理程序的程序们</vt:lpstr>
      <vt:lpstr>小结</vt:lpstr>
      <vt:lpstr>结束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123</dc:creator>
  <cp:lastModifiedBy>Wang Yu-Ping</cp:lastModifiedBy>
  <cp:revision>4687</cp:revision>
  <cp:lastPrinted>2021-05-12T04:01:31Z</cp:lastPrinted>
  <dcterms:created xsi:type="dcterms:W3CDTF">2004-01-03T01:02:19Z</dcterms:created>
  <dcterms:modified xsi:type="dcterms:W3CDTF">2021-10-26T08:42:28Z</dcterms:modified>
</cp:coreProperties>
</file>